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76" r:id="rId2"/>
    <p:sldId id="278" r:id="rId3"/>
    <p:sldId id="257" r:id="rId4"/>
    <p:sldId id="258" r:id="rId5"/>
    <p:sldId id="259" r:id="rId6"/>
    <p:sldId id="260" r:id="rId7"/>
    <p:sldId id="261"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initials="U" lastIdx="0" clrIdx="0">
    <p:extLst>
      <p:ext uri="{19B8F6BF-5375-455C-9EA6-DF929625EA0E}">
        <p15:presenceInfo xmlns:p15="http://schemas.microsoft.com/office/powerpoint/2012/main" userId="Utilisa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commentAuthors" Target="commentAuthors.xml" /><Relationship Id="rId5" Type="http://schemas.openxmlformats.org/officeDocument/2006/relationships/slide" Target="slides/slide4.xml" /><Relationship Id="rId15" Type="http://schemas.openxmlformats.org/officeDocument/2006/relationships/tableStyles" Target="tableStyles.xml" /><Relationship Id="rId10"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heme" Target="theme/theme1.xml" /></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 /><Relationship Id="rId1" Type="http://schemas.openxmlformats.org/officeDocument/2006/relationships/image" Target="../media/image5.w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EF3D2-7BC2-4DD2-A977-75E9125DF1ED}" type="datetimeFigureOut">
              <a:rPr lang="fr-FR" smtClean="0"/>
              <a:t>18/03/2020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FC780-BE24-42A6-B0E2-B5CEC96C432C}" type="slidenum">
              <a:rPr lang="fr-FR" smtClean="0"/>
              <a:t>‹N°›</a:t>
            </a:fld>
            <a:endParaRPr lang="fr-FR"/>
          </a:p>
        </p:txBody>
      </p:sp>
    </p:spTree>
    <p:extLst>
      <p:ext uri="{BB962C8B-B14F-4D97-AF65-F5344CB8AC3E}">
        <p14:creationId xmlns:p14="http://schemas.microsoft.com/office/powerpoint/2010/main" val="66303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EFC780-BE24-42A6-B0E2-B5CEC96C432C}" type="slidenum">
              <a:rPr lang="fr-FR" smtClean="0"/>
              <a:t>1</a:t>
            </a:fld>
            <a:endParaRPr lang="fr-FR"/>
          </a:p>
        </p:txBody>
      </p:sp>
    </p:spTree>
    <p:extLst>
      <p:ext uri="{BB962C8B-B14F-4D97-AF65-F5344CB8AC3E}">
        <p14:creationId xmlns:p14="http://schemas.microsoft.com/office/powerpoint/2010/main" val="302486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270567E-2C9C-4C1A-8C09-573AF92F9AB0}"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EL HISSE ABDERRAHMAN     16 MARS 2020</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75C37A-9782-4548-A9BB-B5F76B559F0F}"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EL HISSE ABDERRAHMAN     16 MARS 2020</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64D54F-0591-4957-A425-D778113818CB}"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EL HISSE ABDERRAHMAN     16 MARS 2020</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E4277BD-9248-46E3-8805-454F06B8617C}"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EL HISSE ABDERRAHMAN     16 MARS 2020</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A186920-5B05-41A4-A947-1C694AA8BF0B}"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EL HISSE ABDERRAHMAN     16 MARS 2020</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9A2064B-F3E6-4EBF-93A7-801325238E39}"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EL HISSE ABDERRAHMAN     16 MARS 2020</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F61C80-0673-405B-B5DD-1C33D361C820}"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EL HISSE ABDERRAHMAN     16 MARS 2020</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21F0885-10D6-4017-9DED-6BDC0682C7CF}"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EL HISSE ABDERRAHMAN     16 MARS 2020</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0376D-0D76-436F-B9BC-97AF7E3C2571}"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EL HISSE ABDERRAHMAN     16 MARS 2020</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2BE65B2-FA19-465E-8D69-0FA4AAE048A6}"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EL HISSE ABDERRAHMAN     16 MARS 2020</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445FA8A-1852-4FD6-9CA4-7360E992DCA2}"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EL HISSE ABDERRAHMAN     16 MARS 2020</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EBE31-E772-44DA-AA8B-C0FB03447C04}" type="datetime1">
              <a:rPr lang="en-US" smtClean="0"/>
              <a:t>3/18/2020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 HISSE ABDERRAHMAN     16 MARS 2020</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1.png" /><Relationship Id="rId4" Type="http://schemas.openxmlformats.org/officeDocument/2006/relationships/notesSlide" Target="../notesSlides/notesSlide1.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4a" /><Relationship Id="rId1" Type="http://schemas.microsoft.com/office/2007/relationships/media" Target="../media/media2.m4a" /><Relationship Id="rId4" Type="http://schemas.openxmlformats.org/officeDocument/2006/relationships/image" Target="../media/image1.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4a" /><Relationship Id="rId1" Type="http://schemas.microsoft.com/office/2007/relationships/media" Target="../media/media3.m4a" /><Relationship Id="rId4" Type="http://schemas.openxmlformats.org/officeDocument/2006/relationships/image" Target="../media/image1.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4a" /><Relationship Id="rId1" Type="http://schemas.microsoft.com/office/2007/relationships/media" Target="../media/media4.m4a" /><Relationship Id="rId5" Type="http://schemas.openxmlformats.org/officeDocument/2006/relationships/image" Target="../media/image1.png" /><Relationship Id="rId4" Type="http://schemas.openxmlformats.org/officeDocument/2006/relationships/image" Target="../media/image2.jp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4a" /><Relationship Id="rId1" Type="http://schemas.microsoft.com/office/2007/relationships/media" Target="../media/media5.m4a" /><Relationship Id="rId5" Type="http://schemas.openxmlformats.org/officeDocument/2006/relationships/image" Target="../media/image1.png" /><Relationship Id="rId4" Type="http://schemas.openxmlformats.org/officeDocument/2006/relationships/image" Target="../media/image3.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4a" /><Relationship Id="rId1" Type="http://schemas.microsoft.com/office/2007/relationships/media" Target="../media/media6.m4a" /><Relationship Id="rId5" Type="http://schemas.openxmlformats.org/officeDocument/2006/relationships/image" Target="../media/image1.png"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4a" /><Relationship Id="rId1" Type="http://schemas.microsoft.com/office/2007/relationships/media" Target="../media/media7.m4a" /><Relationship Id="rId4" Type="http://schemas.openxmlformats.org/officeDocument/2006/relationships/image" Target="../media/image1.png" /></Relationships>
</file>

<file path=ppt/slides/_rels/slide8.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audio" Target="../media/media8.m4a" /><Relationship Id="rId7" Type="http://schemas.openxmlformats.org/officeDocument/2006/relationships/image" Target="../media/image5.wmf" /><Relationship Id="rId12" Type="http://schemas.openxmlformats.org/officeDocument/2006/relationships/image" Target="../media/image1.png" /><Relationship Id="rId2" Type="http://schemas.microsoft.com/office/2007/relationships/media" Target="../media/media8.m4a" /><Relationship Id="rId1" Type="http://schemas.openxmlformats.org/officeDocument/2006/relationships/vmlDrawing" Target="../drawings/vmlDrawing1.vml" /><Relationship Id="rId6" Type="http://schemas.openxmlformats.org/officeDocument/2006/relationships/oleObject" Target="../embeddings/oleObject1.bin" /><Relationship Id="rId11" Type="http://schemas.openxmlformats.org/officeDocument/2006/relationships/image" Target="../media/image9.png" /><Relationship Id="rId5" Type="http://schemas.openxmlformats.org/officeDocument/2006/relationships/image" Target="../media/image7.png" /><Relationship Id="rId10" Type="http://schemas.openxmlformats.org/officeDocument/2006/relationships/image" Target="../media/image6.wmf" /><Relationship Id="rId4" Type="http://schemas.openxmlformats.org/officeDocument/2006/relationships/slideLayout" Target="../slideLayouts/slideLayout2.xml" /><Relationship Id="rId9" Type="http://schemas.openxmlformats.org/officeDocument/2006/relationships/oleObject" Target="../embeddings/oleObject2.bin"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FR" sz="5400" dirty="0">
                <a:solidFill>
                  <a:srgbClr val="FF0000"/>
                </a:solidFill>
              </a:rPr>
              <a:t>THERMODYNAMIQUE FILIERE MP</a:t>
            </a:r>
          </a:p>
        </p:txBody>
      </p:sp>
      <p:sp>
        <p:nvSpPr>
          <p:cNvPr id="3" name="Espace réservé du contenu 2"/>
          <p:cNvSpPr>
            <a:spLocks noGrp="1"/>
          </p:cNvSpPr>
          <p:nvPr>
            <p:ph idx="1"/>
          </p:nvPr>
        </p:nvSpPr>
        <p:spPr>
          <a:xfrm>
            <a:off x="309093" y="1825625"/>
            <a:ext cx="11758411" cy="4351338"/>
          </a:xfrm>
        </p:spPr>
        <p:style>
          <a:lnRef idx="2">
            <a:schemeClr val="accent3"/>
          </a:lnRef>
          <a:fillRef idx="1">
            <a:schemeClr val="lt1"/>
          </a:fillRef>
          <a:effectRef idx="0">
            <a:schemeClr val="accent3"/>
          </a:effectRef>
          <a:fontRef idx="minor">
            <a:schemeClr val="dk1"/>
          </a:fontRef>
        </p:style>
        <p:txBody>
          <a:bodyPr/>
          <a:lstStyle/>
          <a:p>
            <a:pPr marL="0" indent="0" algn="ctr">
              <a:buNone/>
            </a:pPr>
            <a:endParaRPr lang="fr-FR" sz="4000" spc="300" dirty="0"/>
          </a:p>
          <a:p>
            <a:pPr marL="0" indent="0" algn="ctr">
              <a:buNone/>
            </a:pPr>
            <a:r>
              <a:rPr lang="fr-FR" sz="4000" spc="300" dirty="0"/>
              <a:t>3 CHAPITRES </a:t>
            </a:r>
          </a:p>
          <a:p>
            <a:pPr marL="0" indent="0">
              <a:buNone/>
            </a:pPr>
            <a:r>
              <a:rPr lang="fr-FR" sz="4000" dirty="0" err="1"/>
              <a:t>Chap</a:t>
            </a:r>
            <a:r>
              <a:rPr lang="fr-FR" sz="4000" dirty="0"/>
              <a:t> 1:  TRANSFERT THERMIQUE, </a:t>
            </a:r>
            <a:r>
              <a:rPr lang="fr-FR" sz="3600" dirty="0">
                <a:solidFill>
                  <a:srgbClr val="FF0000"/>
                </a:solidFill>
              </a:rPr>
              <a:t>DIFFUSION THERMIQUE</a:t>
            </a:r>
          </a:p>
          <a:p>
            <a:pPr marL="0" indent="0">
              <a:buNone/>
            </a:pPr>
            <a:r>
              <a:rPr lang="fr-FR" sz="4000" dirty="0" err="1"/>
              <a:t>Chap</a:t>
            </a:r>
            <a:r>
              <a:rPr lang="fr-FR" sz="4000" dirty="0"/>
              <a:t> 2:  RAYONNEMENT THERMIQUE, </a:t>
            </a:r>
            <a:r>
              <a:rPr lang="fr-FR" sz="3600" dirty="0">
                <a:solidFill>
                  <a:srgbClr val="FF0000"/>
                </a:solidFill>
              </a:rPr>
              <a:t>CORPS NOIR</a:t>
            </a:r>
          </a:p>
          <a:p>
            <a:pPr marL="0" indent="0">
              <a:buNone/>
            </a:pPr>
            <a:r>
              <a:rPr lang="fr-FR" sz="4000" dirty="0" err="1"/>
              <a:t>Chap</a:t>
            </a:r>
            <a:r>
              <a:rPr lang="fr-FR" sz="4000" dirty="0"/>
              <a:t> 3:  ELEMENTS DE PHYSIQUE STATISTIQUE , </a:t>
            </a:r>
            <a:r>
              <a:rPr lang="fr-FR" sz="3600" dirty="0">
                <a:solidFill>
                  <a:srgbClr val="FF0000"/>
                </a:solidFill>
              </a:rPr>
              <a:t>Energie interne, capacité calorifique d’un système thermodynamique </a:t>
            </a:r>
          </a:p>
        </p:txBody>
      </p:sp>
      <p:sp>
        <p:nvSpPr>
          <p:cNvPr id="5" name="Espace réservé du pied de page 4"/>
          <p:cNvSpPr>
            <a:spLocks noGrp="1"/>
          </p:cNvSpPr>
          <p:nvPr>
            <p:ph type="ftr" sz="quarter" idx="11"/>
          </p:nvPr>
        </p:nvSpPr>
        <p:spPr>
          <a:xfrm>
            <a:off x="6684137" y="6381572"/>
            <a:ext cx="4497769" cy="365125"/>
          </a:xfrm>
        </p:spPr>
        <p:txBody>
          <a:bodyPr/>
          <a:lstStyle/>
          <a:p>
            <a:endParaRPr lang="en-US" sz="1600" b="1" dirty="0">
              <a:solidFill>
                <a:srgbClr val="00B0F0"/>
              </a:solidFill>
              <a:effectLst>
                <a:outerShdw blurRad="38100" dist="38100" dir="2700000" algn="tl">
                  <a:srgbClr val="000000">
                    <a:alpha val="43137"/>
                  </a:srgbClr>
                </a:outerShdw>
              </a:effectLst>
            </a:endParaRPr>
          </a:p>
        </p:txBody>
      </p:sp>
      <p:sp>
        <p:nvSpPr>
          <p:cNvPr id="6" name="Rectangle 5"/>
          <p:cNvSpPr/>
          <p:nvPr/>
        </p:nvSpPr>
        <p:spPr>
          <a:xfrm>
            <a:off x="6886800" y="6395522"/>
            <a:ext cx="4254050" cy="369332"/>
          </a:xfrm>
          <a:prstGeom prst="rect">
            <a:avLst/>
          </a:prstGeom>
        </p:spPr>
        <p:txBody>
          <a:bodyPr wrap="none">
            <a:spAutoFit/>
          </a:bodyPr>
          <a:lstStyle/>
          <a:p>
            <a:r>
              <a:rPr lang="en-US" b="1" dirty="0">
                <a:solidFill>
                  <a:srgbClr val="00B0F0"/>
                </a:solidFill>
                <a:effectLst>
                  <a:outerShdw blurRad="38100" dist="38100" dir="2700000" algn="tl">
                    <a:srgbClr val="000000">
                      <a:alpha val="43137"/>
                    </a:srgbClr>
                  </a:outerShdw>
                </a:effectLst>
              </a:rPr>
              <a:t>EL HISSE ABDERRAHMAN     16 MARS 2020</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8153586"/>
      </p:ext>
    </p:extLst>
  </p:cSld>
  <p:clrMapOvr>
    <a:masterClrMapping/>
  </p:clrMapOvr>
  <mc:AlternateContent xmlns:mc="http://schemas.openxmlformats.org/markup-compatibility/2006" xmlns:p14="http://schemas.microsoft.com/office/powerpoint/2010/main">
    <mc:Choice Requires="p14">
      <p:transition spd="slow" p14:dur="2000" advTm="37549"/>
    </mc:Choice>
    <mc:Fallback xmlns="">
      <p:transition spd="slow" advTm="3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58368"/>
          </a:xfrm>
        </p:spPr>
        <p:style>
          <a:lnRef idx="1">
            <a:schemeClr val="accent1"/>
          </a:lnRef>
          <a:fillRef idx="2">
            <a:schemeClr val="accent1"/>
          </a:fillRef>
          <a:effectRef idx="1">
            <a:schemeClr val="accent1"/>
          </a:effectRef>
          <a:fontRef idx="minor">
            <a:schemeClr val="dk1"/>
          </a:fontRef>
        </p:style>
        <p:txBody>
          <a:bodyPr/>
          <a:lstStyle/>
          <a:p>
            <a:pPr algn="ctr"/>
            <a:r>
              <a:rPr lang="fr-FR" dirty="0"/>
              <a:t>CHAPITRE 1:   TRANSFERT THERMIQUE</a:t>
            </a:r>
          </a:p>
        </p:txBody>
      </p:sp>
      <p:sp>
        <p:nvSpPr>
          <p:cNvPr id="3" name="Espace réservé du contenu 2"/>
          <p:cNvSpPr>
            <a:spLocks noGrp="1"/>
          </p:cNvSpPr>
          <p:nvPr>
            <p:ph idx="1"/>
          </p:nvPr>
        </p:nvSpPr>
        <p:spPr>
          <a:xfrm>
            <a:off x="244699" y="1545465"/>
            <a:ext cx="11822805" cy="4631498"/>
          </a:xfrm>
        </p:spPr>
        <p:txBody>
          <a:bodyPr>
            <a:normAutofit/>
          </a:bodyPr>
          <a:lstStyle/>
          <a:p>
            <a:pPr marL="0" indent="0" algn="ctr">
              <a:buNone/>
            </a:pPr>
            <a:r>
              <a:rPr lang="fr-FR" sz="5400" dirty="0"/>
              <a:t>OBJECTIFS</a:t>
            </a:r>
          </a:p>
          <a:p>
            <a:r>
              <a:rPr lang="fr-FR" sz="3600" dirty="0">
                <a:solidFill>
                  <a:srgbClr val="FF0000"/>
                </a:solidFill>
              </a:rPr>
              <a:t>1 DIFFÉRENTS MODES DE TRANSFERT THERMIQUE</a:t>
            </a:r>
          </a:p>
          <a:p>
            <a:r>
              <a:rPr lang="fr-FR" sz="3600" dirty="0">
                <a:solidFill>
                  <a:srgbClr val="FF0000"/>
                </a:solidFill>
              </a:rPr>
              <a:t>2 LA CONDUCTION THERMIQUES, LOI DE FOURIER</a:t>
            </a:r>
          </a:p>
          <a:p>
            <a:r>
              <a:rPr lang="fr-FR" sz="3600" dirty="0">
                <a:solidFill>
                  <a:srgbClr val="FF0000"/>
                </a:solidFill>
              </a:rPr>
              <a:t>3 RÉGIME PERMANENT , RÉSISTANCE THERMIQUE</a:t>
            </a:r>
          </a:p>
          <a:p>
            <a:r>
              <a:rPr lang="fr-FR" sz="3600" dirty="0">
                <a:solidFill>
                  <a:srgbClr val="FF0000"/>
                </a:solidFill>
              </a:rPr>
              <a:t>4 LA CONVECTION THERMIQUE À LA PAROI , LOI DE NEWTON</a:t>
            </a:r>
          </a:p>
          <a:p>
            <a:r>
              <a:rPr lang="fr-FR" sz="3600" dirty="0">
                <a:solidFill>
                  <a:srgbClr val="FF0000"/>
                </a:solidFill>
              </a:rPr>
              <a:t>5 RÉGIME VARIABLE, ÉQUATION DE DIFFUSION THERMIQUE</a:t>
            </a:r>
          </a:p>
        </p:txBody>
      </p:sp>
      <p:sp>
        <p:nvSpPr>
          <p:cNvPr id="4" name="Espace réservé du pied de page 3"/>
          <p:cNvSpPr>
            <a:spLocks noGrp="1"/>
          </p:cNvSpPr>
          <p:nvPr>
            <p:ph type="ftr" sz="quarter" idx="11"/>
          </p:nvPr>
        </p:nvSpPr>
        <p:spPr/>
        <p:txBody>
          <a:bodyPr/>
          <a:lstStyle/>
          <a:p>
            <a:r>
              <a:rPr lang="en-US"/>
              <a:t>EL HISSE ABDERRAHMAN     16 MARS 2020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2980649"/>
      </p:ext>
    </p:extLst>
  </p:cSld>
  <p:clrMapOvr>
    <a:masterClrMapping/>
  </p:clrMapOvr>
  <mc:AlternateContent xmlns:mc="http://schemas.openxmlformats.org/markup-compatibility/2006" xmlns:p14="http://schemas.microsoft.com/office/powerpoint/2010/main">
    <mc:Choice Requires="p14">
      <p:transition spd="slow" p14:dur="2000" advTm="29477"/>
    </mc:Choice>
    <mc:Fallback xmlns="">
      <p:transition spd="slow" advTm="2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3" y="365126"/>
            <a:ext cx="11629622" cy="845488"/>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a:solidFill>
                  <a:srgbClr val="FF0000"/>
                </a:solidFill>
              </a:rPr>
              <a:t>1- LES DIFFÉRENTS MODES DE TRANSFERT THERMIQUE</a:t>
            </a:r>
          </a:p>
        </p:txBody>
      </p:sp>
      <p:sp>
        <p:nvSpPr>
          <p:cNvPr id="3" name="Espace réservé du contenu 2"/>
          <p:cNvSpPr>
            <a:spLocks noGrp="1"/>
          </p:cNvSpPr>
          <p:nvPr>
            <p:ph idx="1"/>
          </p:nvPr>
        </p:nvSpPr>
        <p:spPr>
          <a:xfrm>
            <a:off x="206063" y="1210614"/>
            <a:ext cx="11629621" cy="5048518"/>
          </a:xfrm>
        </p:spPr>
        <p:style>
          <a:lnRef idx="2">
            <a:schemeClr val="accent3"/>
          </a:lnRef>
          <a:fillRef idx="1">
            <a:schemeClr val="lt1"/>
          </a:fillRef>
          <a:effectRef idx="0">
            <a:schemeClr val="accent3"/>
          </a:effectRef>
          <a:fontRef idx="minor">
            <a:schemeClr val="dk1"/>
          </a:fontRef>
        </p:style>
        <p:txBody>
          <a:bodyPr/>
          <a:lstStyle/>
          <a:p>
            <a:pPr marL="0" indent="0">
              <a:buNone/>
            </a:pPr>
            <a:r>
              <a:rPr lang="fr-FR" dirty="0"/>
              <a:t> Il y a trois processus différents de transferts thermique</a:t>
            </a:r>
          </a:p>
          <a:p>
            <a:pPr marL="0" indent="0">
              <a:buNone/>
            </a:pPr>
            <a:endParaRPr lang="fr-FR" dirty="0"/>
          </a:p>
          <a:p>
            <a:pPr>
              <a:buFont typeface="Wingdings" panose="05000000000000000000" pitchFamily="2" charset="2"/>
              <a:buChar char="Ø"/>
            </a:pPr>
            <a:r>
              <a:rPr lang="fr-FR" sz="4400" dirty="0"/>
              <a:t>Conduction thermique. Transfert </a:t>
            </a:r>
            <a:r>
              <a:rPr lang="fr-FR" sz="4400" dirty="0" err="1"/>
              <a:t>conductif</a:t>
            </a:r>
            <a:endParaRPr lang="fr-FR" sz="4400" dirty="0"/>
          </a:p>
          <a:p>
            <a:pPr>
              <a:buFont typeface="Wingdings" panose="05000000000000000000" pitchFamily="2" charset="2"/>
              <a:buChar char="Ø"/>
            </a:pPr>
            <a:r>
              <a:rPr lang="fr-FR" sz="4400" dirty="0"/>
              <a:t>Convection thermique.  Transfert convectif</a:t>
            </a:r>
          </a:p>
          <a:p>
            <a:pPr>
              <a:buFont typeface="Wingdings" panose="05000000000000000000" pitchFamily="2" charset="2"/>
              <a:buChar char="Ø"/>
            </a:pPr>
            <a:r>
              <a:rPr lang="fr-FR" sz="4400" dirty="0"/>
              <a:t>Rayonnement thermique. Transfert radiatif </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en-US"/>
              <a:t>EL HISSE ABDERRAHMAN     16 MARS 2020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2825009"/>
      </p:ext>
    </p:extLst>
  </p:cSld>
  <p:clrMapOvr>
    <a:masterClrMapping/>
  </p:clrMapOvr>
  <mc:AlternateContent xmlns:mc="http://schemas.openxmlformats.org/markup-compatibility/2006" xmlns:p14="http://schemas.microsoft.com/office/powerpoint/2010/main">
    <mc:Choice Requires="p14">
      <p:transition spd="slow" p14:dur="2000" advTm="18314"/>
    </mc:Choice>
    <mc:Fallback xmlns="">
      <p:transition spd="slow" advTm="1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29" y="12877"/>
            <a:ext cx="11590985" cy="53963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a:solidFill>
                  <a:srgbClr val="FF0000"/>
                </a:solidFill>
              </a:rPr>
              <a:t>1- LES DIFFÉRENTS MODES DE TRANSFERT THERMIQUE</a:t>
            </a:r>
          </a:p>
        </p:txBody>
      </p:sp>
      <p:sp>
        <p:nvSpPr>
          <p:cNvPr id="3" name="Espace réservé du contenu 2"/>
          <p:cNvSpPr>
            <a:spLocks noGrp="1"/>
          </p:cNvSpPr>
          <p:nvPr>
            <p:ph idx="1"/>
          </p:nvPr>
        </p:nvSpPr>
        <p:spPr>
          <a:xfrm>
            <a:off x="347729" y="552510"/>
            <a:ext cx="11590986" cy="6054351"/>
          </a:xfrm>
        </p:spPr>
        <p:style>
          <a:lnRef idx="2">
            <a:schemeClr val="accent3"/>
          </a:lnRef>
          <a:fillRef idx="1">
            <a:schemeClr val="lt1"/>
          </a:fillRef>
          <a:effectRef idx="0">
            <a:schemeClr val="accent3"/>
          </a:effectRef>
          <a:fontRef idx="minor">
            <a:schemeClr val="dk1"/>
          </a:fontRef>
        </p:style>
        <p:txBody>
          <a:bodyPr>
            <a:normAutofit fontScale="92500"/>
          </a:bodyPr>
          <a:lstStyle/>
          <a:p>
            <a:pPr marL="0" indent="0">
              <a:buNone/>
            </a:pPr>
            <a:r>
              <a:rPr lang="fr-FR" dirty="0">
                <a:solidFill>
                  <a:srgbClr val="FF0000"/>
                </a:solidFill>
              </a:rPr>
              <a:t>1.1</a:t>
            </a:r>
            <a:r>
              <a:rPr lang="fr-FR" dirty="0"/>
              <a:t> </a:t>
            </a:r>
            <a:r>
              <a:rPr lang="fr-FR" dirty="0">
                <a:solidFill>
                  <a:srgbClr val="FF0000"/>
                </a:solidFill>
              </a:rPr>
              <a:t>CONDUCTION THERMIQUE</a:t>
            </a:r>
            <a:r>
              <a:rPr lang="fr-FR" dirty="0"/>
              <a:t>. Transfert </a:t>
            </a:r>
            <a:r>
              <a:rPr lang="fr-FR" dirty="0" err="1"/>
              <a:t>conductif</a:t>
            </a:r>
            <a:endParaRPr lang="fr-FR" dirty="0"/>
          </a:p>
          <a:p>
            <a:r>
              <a:rPr lang="fr-FR" dirty="0"/>
              <a:t>C'est un transfert direct d'énergie thermique entre particules microscopiques du milieu continu, sans mouvement macroscopique d'ensemble de ces particules. Sous l’effet d’un gradient de température</a:t>
            </a:r>
          </a:p>
          <a:p>
            <a:pPr marL="0" indent="0">
              <a:buNone/>
            </a:pPr>
            <a:r>
              <a:rPr lang="fr-FR" sz="2000" dirty="0"/>
              <a:t>Prenons l’exemple d’une barre métallique que l’on chauffe à l’une </a:t>
            </a:r>
          </a:p>
          <a:p>
            <a:pPr marL="0" indent="0">
              <a:buNone/>
            </a:pPr>
            <a:r>
              <a:rPr lang="fr-FR" sz="2000" dirty="0"/>
              <a:t>de ses extrémités: l’agitation thermique des atomes situés </a:t>
            </a:r>
          </a:p>
          <a:p>
            <a:pPr marL="0" indent="0">
              <a:buNone/>
            </a:pPr>
            <a:r>
              <a:rPr lang="fr-FR" sz="2000" dirty="0"/>
              <a:t>à l’extrémité chauffée de la barre augmente et se transmet de proche en proche </a:t>
            </a:r>
          </a:p>
          <a:p>
            <a:pPr marL="0" indent="0">
              <a:buNone/>
            </a:pPr>
            <a:r>
              <a:rPr lang="fr-FR" sz="2000" dirty="0"/>
              <a:t>Dans la direction inverse du gradient thermique.</a:t>
            </a:r>
          </a:p>
          <a:p>
            <a:pPr marL="0" indent="0" algn="just">
              <a:buNone/>
            </a:pPr>
            <a:r>
              <a:rPr lang="fr-FR" sz="2600" dirty="0"/>
              <a:t>Dans les métaux, la conduction fait intervenir les électrons libres qui les rendent bons conducteurs thermique. En revanche dans les isolants , la conduction se produit mal, il y a une correspondance entre le propriétés thermiques et électriques des solides</a:t>
            </a:r>
          </a:p>
          <a:p>
            <a:pPr marL="0" indent="0" algn="just">
              <a:buNone/>
            </a:pPr>
            <a:r>
              <a:rPr lang="fr-FR" sz="3000" dirty="0"/>
              <a:t>La conduction s’observe aussi dans les fluides au repos mais elle est plus faible que dans un métal, de plus  elle est souvent dominé par la convection.</a:t>
            </a:r>
          </a:p>
          <a:p>
            <a:pPr marL="0" indent="0">
              <a:buNone/>
            </a:pPr>
            <a:r>
              <a:rPr lang="fr-FR" dirty="0">
                <a:solidFill>
                  <a:srgbClr val="FF0000"/>
                </a:solidFill>
              </a:rPr>
              <a:t>La conduction intervient seule dans les échanges de chaleur à l'intérieur d'un solide.</a:t>
            </a:r>
          </a:p>
          <a:p>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299" y="1671077"/>
            <a:ext cx="3348507" cy="1754703"/>
          </a:xfrm>
          <a:prstGeom prst="rect">
            <a:avLst/>
          </a:prstGeom>
        </p:spPr>
      </p:pic>
      <p:sp>
        <p:nvSpPr>
          <p:cNvPr id="5" name="Espace réservé du pied de page 4"/>
          <p:cNvSpPr>
            <a:spLocks noGrp="1"/>
          </p:cNvSpPr>
          <p:nvPr>
            <p:ph type="ftr" sz="quarter" idx="11"/>
          </p:nvPr>
        </p:nvSpPr>
        <p:spPr/>
        <p:txBody>
          <a:bodyPr/>
          <a:lstStyle/>
          <a:p>
            <a:r>
              <a:rPr lang="en-US" dirty="0"/>
              <a:t>EL HISSE ABDERRAHMAN     16 MARS 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075087"/>
      </p:ext>
    </p:extLst>
  </p:cSld>
  <p:clrMapOvr>
    <a:masterClrMapping/>
  </p:clrMapOvr>
  <mc:AlternateContent xmlns:mc="http://schemas.openxmlformats.org/markup-compatibility/2006" xmlns:p14="http://schemas.microsoft.com/office/powerpoint/2010/main">
    <mc:Choice Requires="p14">
      <p:transition spd="slow" p14:dur="2000" advTm="93204"/>
    </mc:Choice>
    <mc:Fallback xmlns="">
      <p:transition spd="slow" advTm="9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90" y="128789"/>
            <a:ext cx="11758410" cy="553791"/>
          </a:xfrm>
        </p:spPr>
        <p:style>
          <a:lnRef idx="1">
            <a:schemeClr val="accent1"/>
          </a:lnRef>
          <a:fillRef idx="2">
            <a:schemeClr val="accent1"/>
          </a:fillRef>
          <a:effectRef idx="1">
            <a:schemeClr val="accent1"/>
          </a:effectRef>
          <a:fontRef idx="minor">
            <a:schemeClr val="dk1"/>
          </a:fontRef>
        </p:style>
        <p:txBody>
          <a:bodyPr>
            <a:noAutofit/>
          </a:bodyPr>
          <a:lstStyle/>
          <a:p>
            <a:r>
              <a:rPr lang="fr-FR" sz="3600" dirty="0">
                <a:solidFill>
                  <a:srgbClr val="FF0000"/>
                </a:solidFill>
              </a:rPr>
              <a:t>1- LES DIFFÉRENTS MODES DE TRANSFERT THERMIQUE</a:t>
            </a:r>
          </a:p>
        </p:txBody>
      </p:sp>
      <p:sp>
        <p:nvSpPr>
          <p:cNvPr id="3" name="Espace réservé du contenu 2"/>
          <p:cNvSpPr>
            <a:spLocks noGrp="1"/>
          </p:cNvSpPr>
          <p:nvPr>
            <p:ph idx="1"/>
          </p:nvPr>
        </p:nvSpPr>
        <p:spPr>
          <a:xfrm>
            <a:off x="128789" y="772732"/>
            <a:ext cx="11887200" cy="5679583"/>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fr-FR" dirty="0">
                <a:solidFill>
                  <a:srgbClr val="FF0000"/>
                </a:solidFill>
              </a:rPr>
              <a:t>1.2 CONVECTION THERMIQUE</a:t>
            </a:r>
            <a:r>
              <a:rPr lang="fr-FR" dirty="0"/>
              <a:t>. Transfert convectif</a:t>
            </a:r>
          </a:p>
          <a:p>
            <a:r>
              <a:rPr lang="fr-FR" dirty="0"/>
              <a:t>La convection implique le transport de l’énergie thermique par une partie d’un fluide qui se mélange avec une autre partie </a:t>
            </a:r>
          </a:p>
          <a:p>
            <a:r>
              <a:rPr lang="fr-FR" dirty="0"/>
              <a:t>La convection concerne exclusivement les fluides ( liquides ou gaz), puisqu’elle prend sa source dans transport macroscopique de matière dans le milieu continu.</a:t>
            </a:r>
          </a:p>
          <a:p>
            <a:r>
              <a:rPr lang="fr-FR" dirty="0"/>
              <a:t>Dans un fluide à température non uniforme, donc de densité non uniforme, apparaissent des mouvements locaux ordonnés (courants de convection) permettant aux parties les plus chaudes et les moins denses de céder de l'énergie aux plus froides.</a:t>
            </a:r>
          </a:p>
        </p:txBody>
      </p:sp>
      <p:pic>
        <p:nvPicPr>
          <p:cNvPr id="5" name="Image 4"/>
          <p:cNvPicPr>
            <a:picLocks noChangeAspect="1"/>
          </p:cNvPicPr>
          <p:nvPr/>
        </p:nvPicPr>
        <p:blipFill>
          <a:blip r:embed="rId4"/>
          <a:stretch>
            <a:fillRect/>
          </a:stretch>
        </p:blipFill>
        <p:spPr>
          <a:xfrm>
            <a:off x="4559122" y="4923488"/>
            <a:ext cx="5138670" cy="1253475"/>
          </a:xfrm>
          <a:prstGeom prst="rect">
            <a:avLst/>
          </a:prstGeom>
          <a:ln>
            <a:solidFill>
              <a:schemeClr val="accent1"/>
            </a:solidFill>
          </a:ln>
        </p:spPr>
      </p:pic>
      <p:sp>
        <p:nvSpPr>
          <p:cNvPr id="4" name="Espace réservé du pied de page 3"/>
          <p:cNvSpPr>
            <a:spLocks noGrp="1"/>
          </p:cNvSpPr>
          <p:nvPr>
            <p:ph type="ftr" sz="quarter" idx="11"/>
          </p:nvPr>
        </p:nvSpPr>
        <p:spPr/>
        <p:txBody>
          <a:bodyPr/>
          <a:lstStyle/>
          <a:p>
            <a:r>
              <a:rPr lang="en-US"/>
              <a:t>EL HISSE ABDERRAHMAN     16 MARS 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8658311"/>
      </p:ext>
    </p:extLst>
  </p:cSld>
  <p:clrMapOvr>
    <a:masterClrMapping/>
  </p:clrMapOvr>
  <mc:AlternateContent xmlns:mc="http://schemas.openxmlformats.org/markup-compatibility/2006" xmlns:p14="http://schemas.microsoft.com/office/powerpoint/2010/main">
    <mc:Choice Requires="p14">
      <p:transition spd="slow" p14:dur="2000" advTm="56191"/>
    </mc:Choice>
    <mc:Fallback xmlns="">
      <p:transition spd="slow" advTm="56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0"/>
            <a:ext cx="11719775" cy="613669"/>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a:solidFill>
                  <a:srgbClr val="FF0000"/>
                </a:solidFill>
              </a:rPr>
              <a:t>1-LES DIFFÉRENTS MODES DE TRANSFERT THERMIQUE</a:t>
            </a:r>
          </a:p>
        </p:txBody>
      </p:sp>
      <p:sp>
        <p:nvSpPr>
          <p:cNvPr id="3" name="Espace réservé du contenu 2"/>
          <p:cNvSpPr>
            <a:spLocks noGrp="1"/>
          </p:cNvSpPr>
          <p:nvPr>
            <p:ph idx="1"/>
          </p:nvPr>
        </p:nvSpPr>
        <p:spPr>
          <a:xfrm>
            <a:off x="218941" y="613670"/>
            <a:ext cx="11973059" cy="6147738"/>
          </a:xfrm>
        </p:spPr>
        <p:txBody>
          <a:bodyPr/>
          <a:lstStyle/>
          <a:p>
            <a:pPr marL="0" indent="0">
              <a:buNone/>
            </a:pPr>
            <a:r>
              <a:rPr lang="fr-FR" dirty="0">
                <a:solidFill>
                  <a:srgbClr val="FF0000"/>
                </a:solidFill>
              </a:rPr>
              <a:t>1.3 Mode rayonnement</a:t>
            </a:r>
            <a:r>
              <a:rPr lang="fr-FR" dirty="0"/>
              <a:t>:</a:t>
            </a:r>
          </a:p>
          <a:p>
            <a:pPr marL="0" indent="0">
              <a:buNone/>
            </a:pPr>
            <a:r>
              <a:rPr lang="fr-FR" dirty="0"/>
              <a:t> c’est l’émission d’énergie par une source, sous forme d’ondes électromagnétiques, comme le cas de rayonnement dipolaire.</a:t>
            </a:r>
          </a:p>
          <a:p>
            <a:r>
              <a:rPr lang="fr-FR" dirty="0"/>
              <a:t>Rayonnement thermique: c’est le cas ou  la source est un corps chaud (T&gt;0 K).</a:t>
            </a:r>
          </a:p>
          <a:p>
            <a:r>
              <a:rPr lang="fr-FR" dirty="0"/>
              <a:t>Tout corps émet par sa surface des radiations qui se propagent même dans le vide et peuvent être absorbées par d'autres corps.</a:t>
            </a:r>
          </a:p>
          <a:p>
            <a:r>
              <a:rPr lang="fr-FR" dirty="0"/>
              <a:t>L'énergie  absorbée augmente l'énergie cinétique moyenne des particules du milieu absorbant (opaque), d'où un échauffement de ce milieu.</a:t>
            </a:r>
          </a:p>
          <a:p>
            <a:r>
              <a:rPr lang="fr-FR" dirty="0"/>
              <a:t>Le spectre de rayonnement thermique est continu (</a:t>
            </a:r>
            <a:r>
              <a:rPr lang="fr-FR" dirty="0">
                <a:solidFill>
                  <a:srgbClr val="FF0000"/>
                </a:solidFill>
              </a:rPr>
              <a:t>CONTINIUM SPECTRAL</a:t>
            </a:r>
            <a:r>
              <a:rPr lang="fr-FR" dirty="0"/>
              <a:t>), il est d’autant décalé vers les hautes fréquences (énergie plus grandes) que la température est plus élevée: loi de déplacement de Wien</a:t>
            </a:r>
          </a:p>
          <a:p>
            <a:pPr marL="0" indent="0" algn="ctr">
              <a:buNone/>
            </a:pPr>
            <a:r>
              <a:rPr lang="fr-FR" sz="4800" dirty="0" err="1">
                <a:solidFill>
                  <a:srgbClr val="FF0000"/>
                </a:solidFill>
              </a:rPr>
              <a:t>λ</a:t>
            </a:r>
            <a:r>
              <a:rPr lang="fr-FR" dirty="0" err="1">
                <a:solidFill>
                  <a:srgbClr val="FF0000"/>
                </a:solidFill>
              </a:rPr>
              <a:t>max</a:t>
            </a:r>
            <a:r>
              <a:rPr lang="fr-FR" dirty="0">
                <a:solidFill>
                  <a:srgbClr val="FF0000"/>
                </a:solidFill>
              </a:rPr>
              <a:t> .</a:t>
            </a:r>
            <a:r>
              <a:rPr lang="fr-FR" sz="4800" dirty="0">
                <a:solidFill>
                  <a:srgbClr val="FF0000"/>
                </a:solidFill>
              </a:rPr>
              <a:t>T= </a:t>
            </a:r>
            <a:r>
              <a:rPr lang="fr-FR" sz="4000" dirty="0">
                <a:solidFill>
                  <a:srgbClr val="FF0000"/>
                </a:solidFill>
              </a:rPr>
              <a:t>3000</a:t>
            </a:r>
            <a:r>
              <a:rPr lang="fr-FR" sz="4800" dirty="0">
                <a:solidFill>
                  <a:srgbClr val="FF0000"/>
                </a:solidFill>
              </a:rPr>
              <a:t> </a:t>
            </a:r>
            <a:r>
              <a:rPr lang="el-GR" sz="4800" dirty="0">
                <a:solidFill>
                  <a:srgbClr val="FF0000"/>
                </a:solidFill>
              </a:rPr>
              <a:t>μ</a:t>
            </a:r>
            <a:r>
              <a:rPr lang="fr-FR" sz="4800" dirty="0">
                <a:solidFill>
                  <a:srgbClr val="FF0000"/>
                </a:solidFill>
              </a:rPr>
              <a:t>m K </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3246" y="5088424"/>
            <a:ext cx="2046399" cy="1887235"/>
          </a:xfrm>
          <a:prstGeom prst="rect">
            <a:avLst/>
          </a:prstGeom>
        </p:spPr>
      </p:pic>
      <p:sp>
        <p:nvSpPr>
          <p:cNvPr id="5" name="Espace réservé du pied de page 4"/>
          <p:cNvSpPr>
            <a:spLocks noGrp="1"/>
          </p:cNvSpPr>
          <p:nvPr>
            <p:ph type="ftr" sz="quarter" idx="11"/>
          </p:nvPr>
        </p:nvSpPr>
        <p:spPr/>
        <p:txBody>
          <a:bodyPr/>
          <a:lstStyle/>
          <a:p>
            <a:r>
              <a:rPr lang="en-US"/>
              <a:t>EL HISSE ABDERRAHMAN     16 MARS 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8013148"/>
      </p:ext>
    </p:extLst>
  </p:cSld>
  <p:clrMapOvr>
    <a:masterClrMapping/>
  </p:clrMapOvr>
  <mc:AlternateContent xmlns:mc="http://schemas.openxmlformats.org/markup-compatibility/2006" xmlns:p14="http://schemas.microsoft.com/office/powerpoint/2010/main">
    <mc:Choice Requires="p14">
      <p:transition spd="slow" p14:dur="2000" advTm="82019"/>
    </mc:Choice>
    <mc:Fallback xmlns="">
      <p:transition spd="slow" advTm="8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5583"/>
            <a:ext cx="10993582" cy="745938"/>
          </a:xfrm>
        </p:spPr>
        <p:style>
          <a:lnRef idx="1">
            <a:schemeClr val="accent1"/>
          </a:lnRef>
          <a:fillRef idx="2">
            <a:schemeClr val="accent1"/>
          </a:fillRef>
          <a:effectRef idx="1">
            <a:schemeClr val="accent1"/>
          </a:effectRef>
          <a:fontRef idx="minor">
            <a:schemeClr val="dk1"/>
          </a:fontRef>
        </p:style>
        <p:txBody>
          <a:bodyPr>
            <a:normAutofit/>
          </a:bodyPr>
          <a:lstStyle/>
          <a:p>
            <a:r>
              <a:rPr lang="fr-FR" sz="4000" dirty="0">
                <a:solidFill>
                  <a:srgbClr val="FF0000"/>
                </a:solidFill>
              </a:rPr>
              <a:t>2- CONDUCTION THERMIQUE. LOI DE FOURIER</a:t>
            </a:r>
          </a:p>
        </p:txBody>
      </p:sp>
      <p:sp>
        <p:nvSpPr>
          <p:cNvPr id="3" name="Espace réservé du contenu 2"/>
          <p:cNvSpPr>
            <a:spLocks noGrp="1"/>
          </p:cNvSpPr>
          <p:nvPr>
            <p:ph idx="1"/>
          </p:nvPr>
        </p:nvSpPr>
        <p:spPr>
          <a:xfrm>
            <a:off x="0" y="901521"/>
            <a:ext cx="12192000" cy="6426557"/>
          </a:xfrm>
        </p:spPr>
        <p:txBody>
          <a:bodyPr>
            <a:normAutofit/>
          </a:bodyPr>
          <a:lstStyle/>
          <a:p>
            <a:pPr marL="0" indent="0">
              <a:buNone/>
            </a:pPr>
            <a:r>
              <a:rPr lang="fr-FR" dirty="0">
                <a:solidFill>
                  <a:srgbClr val="FF0000"/>
                </a:solidFill>
              </a:rPr>
              <a:t>2.1 FLUX THERMIQUE </a:t>
            </a:r>
            <a:r>
              <a:rPr lang="fr-FR" dirty="0"/>
              <a:t>–On appelle flux thermique (</a:t>
            </a:r>
            <a:r>
              <a:rPr lang="az-Cyrl-AZ" dirty="0"/>
              <a:t>Ф</a:t>
            </a:r>
            <a:r>
              <a:rPr lang="fr-FR" sz="1600" dirty="0"/>
              <a:t>th</a:t>
            </a:r>
            <a:r>
              <a:rPr lang="fr-FR" dirty="0"/>
              <a:t>),la puissance thermique (en Watt) qui traverse une surface S , c’est l’énergie thermique (</a:t>
            </a:r>
            <a:r>
              <a:rPr lang="el-GR" dirty="0"/>
              <a:t>δ</a:t>
            </a:r>
            <a:r>
              <a:rPr lang="fr-FR" dirty="0" err="1"/>
              <a:t>Q</a:t>
            </a:r>
            <a:r>
              <a:rPr lang="fr-FR" sz="2000" dirty="0" err="1"/>
              <a:t>th</a:t>
            </a:r>
            <a:r>
              <a:rPr lang="fr-FR" dirty="0"/>
              <a:t>) qui traverse S pendant une durée élémentaire </a:t>
            </a:r>
            <a:r>
              <a:rPr lang="fr-FR" dirty="0" err="1"/>
              <a:t>dt</a:t>
            </a:r>
            <a:endParaRPr lang="fr-FR" dirty="0"/>
          </a:p>
          <a:p>
            <a:pPr marL="0" indent="0" algn="ctr">
              <a:buNone/>
            </a:pPr>
            <a:r>
              <a:rPr lang="fr-FR" dirty="0">
                <a:solidFill>
                  <a:srgbClr val="FF0000"/>
                </a:solidFill>
              </a:rPr>
              <a:t> </a:t>
            </a:r>
            <a:r>
              <a:rPr lang="az-Cyrl-AZ" sz="3600" dirty="0">
                <a:solidFill>
                  <a:srgbClr val="FF0000"/>
                </a:solidFill>
              </a:rPr>
              <a:t>Ф</a:t>
            </a:r>
            <a:r>
              <a:rPr lang="fr-FR" sz="2400" dirty="0">
                <a:solidFill>
                  <a:srgbClr val="FF0000"/>
                </a:solidFill>
              </a:rPr>
              <a:t>th</a:t>
            </a:r>
            <a:r>
              <a:rPr lang="fr-FR" sz="3600" dirty="0">
                <a:solidFill>
                  <a:srgbClr val="FF0000"/>
                </a:solidFill>
              </a:rPr>
              <a:t> =</a:t>
            </a:r>
            <a:r>
              <a:rPr lang="el-GR" sz="3600" dirty="0">
                <a:solidFill>
                  <a:srgbClr val="FF0000"/>
                </a:solidFill>
              </a:rPr>
              <a:t>δ</a:t>
            </a:r>
            <a:r>
              <a:rPr lang="fr-FR" sz="3600" dirty="0" err="1">
                <a:solidFill>
                  <a:srgbClr val="FF0000"/>
                </a:solidFill>
              </a:rPr>
              <a:t>Q</a:t>
            </a:r>
            <a:r>
              <a:rPr lang="fr-FR" dirty="0" err="1">
                <a:solidFill>
                  <a:srgbClr val="FF0000"/>
                </a:solidFill>
              </a:rPr>
              <a:t>th</a:t>
            </a:r>
            <a:r>
              <a:rPr lang="fr-FR" sz="3600" dirty="0">
                <a:solidFill>
                  <a:srgbClr val="FF0000"/>
                </a:solidFill>
              </a:rPr>
              <a:t>/</a:t>
            </a:r>
            <a:r>
              <a:rPr lang="fr-FR" sz="3600" dirty="0" err="1">
                <a:solidFill>
                  <a:srgbClr val="FF0000"/>
                </a:solidFill>
              </a:rPr>
              <a:t>dt</a:t>
            </a:r>
            <a:endParaRPr lang="fr-FR" sz="3600" dirty="0">
              <a:solidFill>
                <a:srgbClr val="FF0000"/>
              </a:solidFill>
            </a:endParaRPr>
          </a:p>
          <a:p>
            <a:pPr marL="0" indent="0">
              <a:buNone/>
            </a:pPr>
            <a:r>
              <a:rPr lang="fr-FR" dirty="0">
                <a:solidFill>
                  <a:srgbClr val="FF0000"/>
                </a:solidFill>
              </a:rPr>
              <a:t>FLUX THERMIQUE SURFACIQUE</a:t>
            </a:r>
            <a:r>
              <a:rPr lang="fr-FR" dirty="0"/>
              <a:t> </a:t>
            </a:r>
          </a:p>
          <a:p>
            <a:pPr algn="just"/>
            <a:r>
              <a:rPr lang="fr-FR" dirty="0"/>
              <a:t>Soit </a:t>
            </a:r>
            <a:r>
              <a:rPr lang="el-GR" dirty="0"/>
              <a:t>θ</a:t>
            </a:r>
            <a:r>
              <a:rPr lang="fr-FR" dirty="0"/>
              <a:t> l’angle entre la direction des transferts et la normale   à la surface  </a:t>
            </a:r>
            <a:r>
              <a:rPr lang="fr-FR" dirty="0" err="1"/>
              <a:t>dS</a:t>
            </a:r>
            <a:r>
              <a:rPr lang="fr-FR" dirty="0"/>
              <a:t>.</a:t>
            </a:r>
          </a:p>
          <a:p>
            <a:pPr algn="just"/>
            <a:r>
              <a:rPr lang="fr-FR" dirty="0"/>
              <a:t>Soit  (</a:t>
            </a:r>
            <a:r>
              <a:rPr lang="el-GR" dirty="0"/>
              <a:t>δ</a:t>
            </a:r>
            <a:r>
              <a:rPr lang="az-Cyrl-AZ" dirty="0"/>
              <a:t> </a:t>
            </a:r>
            <a:r>
              <a:rPr lang="az-Cyrl-AZ" sz="3600" dirty="0"/>
              <a:t>Ф</a:t>
            </a:r>
            <a:r>
              <a:rPr lang="fr-FR" sz="1800" dirty="0"/>
              <a:t>th</a:t>
            </a:r>
            <a:r>
              <a:rPr lang="fr-FR" dirty="0"/>
              <a:t>) le flux thermique qui traverse </a:t>
            </a:r>
            <a:r>
              <a:rPr lang="fr-FR" dirty="0" err="1"/>
              <a:t>dS</a:t>
            </a:r>
            <a:r>
              <a:rPr lang="fr-FR" dirty="0"/>
              <a:t>  selon la direction </a:t>
            </a:r>
            <a:r>
              <a:rPr lang="el-GR" dirty="0"/>
              <a:t>θ</a:t>
            </a:r>
            <a:r>
              <a:rPr lang="fr-FR" dirty="0"/>
              <a:t> .</a:t>
            </a:r>
          </a:p>
          <a:p>
            <a:pPr algn="just"/>
            <a:r>
              <a:rPr lang="fr-FR" dirty="0"/>
              <a:t> On appelle flux thermique surfacique (</a:t>
            </a:r>
            <a:r>
              <a:rPr lang="el-GR" dirty="0"/>
              <a:t>ϕ</a:t>
            </a:r>
            <a:r>
              <a:rPr lang="fr-FR" dirty="0"/>
              <a:t>), la puissance thermique surfacique, qui traverse une surface élémentaire </a:t>
            </a:r>
            <a:r>
              <a:rPr lang="fr-FR" dirty="0" err="1"/>
              <a:t>dS</a:t>
            </a:r>
            <a:r>
              <a:rPr lang="fr-FR" dirty="0"/>
              <a:t> :           </a:t>
            </a:r>
            <a:r>
              <a:rPr lang="el-GR" dirty="0"/>
              <a:t>ϕ</a:t>
            </a:r>
            <a:r>
              <a:rPr lang="fr-FR" dirty="0"/>
              <a:t> =</a:t>
            </a:r>
            <a:r>
              <a:rPr lang="el-GR" dirty="0"/>
              <a:t>δ</a:t>
            </a:r>
            <a:r>
              <a:rPr lang="az-Cyrl-AZ" dirty="0"/>
              <a:t> </a:t>
            </a:r>
            <a:r>
              <a:rPr lang="az-Cyrl-AZ" sz="3600" dirty="0"/>
              <a:t>Ф</a:t>
            </a:r>
            <a:r>
              <a:rPr lang="fr-FR" sz="1800" dirty="0"/>
              <a:t>th</a:t>
            </a:r>
            <a:r>
              <a:rPr lang="fr-FR" dirty="0"/>
              <a:t> /</a:t>
            </a:r>
            <a:r>
              <a:rPr lang="fr-FR" sz="3200" dirty="0" err="1"/>
              <a:t>dS</a:t>
            </a:r>
            <a:r>
              <a:rPr lang="fr-FR" sz="3200" dirty="0"/>
              <a:t>  </a:t>
            </a:r>
          </a:p>
          <a:p>
            <a:r>
              <a:rPr lang="fr-FR" sz="3200" dirty="0"/>
              <a:t> </a:t>
            </a:r>
            <a:r>
              <a:rPr lang="el-GR" dirty="0"/>
              <a:t>ϕ </a:t>
            </a:r>
            <a:r>
              <a:rPr lang="fr-FR" dirty="0"/>
              <a:t> est maximal si </a:t>
            </a:r>
            <a:r>
              <a:rPr lang="el-GR" dirty="0"/>
              <a:t>θ</a:t>
            </a:r>
            <a:r>
              <a:rPr lang="fr-FR" dirty="0"/>
              <a:t> = 0</a:t>
            </a:r>
          </a:p>
          <a:p>
            <a:r>
              <a:rPr lang="el-GR" dirty="0"/>
              <a:t> ϕ</a:t>
            </a:r>
            <a:r>
              <a:rPr lang="fr-FR" dirty="0"/>
              <a:t> est minimal si </a:t>
            </a:r>
            <a:r>
              <a:rPr lang="el-GR" dirty="0"/>
              <a:t>θ</a:t>
            </a:r>
            <a:r>
              <a:rPr lang="fr-FR" dirty="0"/>
              <a:t> = </a:t>
            </a:r>
            <a:r>
              <a:rPr lang="el-GR" dirty="0"/>
              <a:t>π</a:t>
            </a:r>
            <a:r>
              <a:rPr lang="fr-FR" dirty="0"/>
              <a:t>/2                  </a:t>
            </a:r>
          </a:p>
          <a:p>
            <a:r>
              <a:rPr lang="fr-FR" dirty="0"/>
              <a:t>On peut caractériser les transfert par un vecteur courant thermique surfacique </a:t>
            </a:r>
          </a:p>
          <a:p>
            <a:endParaRPr lang="fr-FR" dirty="0"/>
          </a:p>
        </p:txBody>
      </p:sp>
      <p:sp>
        <p:nvSpPr>
          <p:cNvPr id="5" name="Ellipse 4"/>
          <p:cNvSpPr/>
          <p:nvPr/>
        </p:nvSpPr>
        <p:spPr>
          <a:xfrm rot="20307644">
            <a:off x="10507943" y="1873757"/>
            <a:ext cx="465776" cy="1247170"/>
          </a:xfrm>
          <a:prstGeom prst="ellipse">
            <a:avLst/>
          </a:prstGeom>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p:nvPr/>
        </p:nvCxnSpPr>
        <p:spPr>
          <a:xfrm flipV="1">
            <a:off x="10654240" y="2061262"/>
            <a:ext cx="592428" cy="4250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lèche droite 7"/>
          <p:cNvSpPr/>
          <p:nvPr/>
        </p:nvSpPr>
        <p:spPr>
          <a:xfrm>
            <a:off x="10671827" y="2408992"/>
            <a:ext cx="862884" cy="15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Arc 13"/>
          <p:cNvSpPr/>
          <p:nvPr/>
        </p:nvSpPr>
        <p:spPr>
          <a:xfrm rot="822430">
            <a:off x="10493254" y="2156579"/>
            <a:ext cx="914400" cy="914400"/>
          </a:xfrm>
          <a:prstGeom prst="arc">
            <a:avLst>
              <a:gd name="adj1" fmla="val 16761815"/>
              <a:gd name="adj2" fmla="val 197885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Espace réservé du pied de page 3"/>
          <p:cNvSpPr>
            <a:spLocks noGrp="1"/>
          </p:cNvSpPr>
          <p:nvPr>
            <p:ph type="ftr" sz="quarter" idx="11"/>
          </p:nvPr>
        </p:nvSpPr>
        <p:spPr/>
        <p:txBody>
          <a:bodyPr/>
          <a:lstStyle/>
          <a:p>
            <a:r>
              <a:rPr lang="en-US"/>
              <a:t>EL HISSE ABDERRAHMAN     16 MARS 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8331867"/>
      </p:ext>
    </p:extLst>
  </p:cSld>
  <p:clrMapOvr>
    <a:masterClrMapping/>
  </p:clrMapOvr>
  <mc:AlternateContent xmlns:mc="http://schemas.openxmlformats.org/markup-compatibility/2006" xmlns:p14="http://schemas.microsoft.com/office/powerpoint/2010/main">
    <mc:Choice Requires="p14">
      <p:transition spd="slow" p14:dur="2000" advTm="56530"/>
    </mc:Choice>
    <mc:Fallback xmlns="">
      <p:transition spd="slow" advTm="5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6364" y="-846009"/>
            <a:ext cx="10515600" cy="831273"/>
          </a:xfrm>
        </p:spPr>
        <p:txBody>
          <a:bodyPr/>
          <a:lstStyle/>
          <a:p>
            <a:r>
              <a:rPr lang="fr-FR" dirty="0"/>
              <a:t>2) Conduction thermique. Loi de Fourier</a:t>
            </a:r>
          </a:p>
        </p:txBody>
      </p:sp>
      <p:sp>
        <p:nvSpPr>
          <p:cNvPr id="3" name="Espace réservé du contenu 2"/>
          <p:cNvSpPr>
            <a:spLocks noGrp="1"/>
          </p:cNvSpPr>
          <p:nvPr>
            <p:ph idx="1"/>
          </p:nvPr>
        </p:nvSpPr>
        <p:spPr>
          <a:xfrm>
            <a:off x="301213" y="810489"/>
            <a:ext cx="11885901" cy="6158348"/>
          </a:xfrm>
        </p:spPr>
        <p:txBody>
          <a:bodyPr>
            <a:normAutofit fontScale="85000" lnSpcReduction="20000"/>
          </a:bodyPr>
          <a:lstStyle/>
          <a:p>
            <a:r>
              <a:rPr lang="fr-FR" dirty="0"/>
              <a:t>On généralise à tout matériau homogène  continu </a:t>
            </a:r>
          </a:p>
          <a:p>
            <a:pPr marL="0" indent="0">
              <a:buNone/>
            </a:pPr>
            <a:r>
              <a:rPr lang="fr-FR" dirty="0"/>
              <a:t>et isotrope la relation fondamentale de transfert thermique </a:t>
            </a:r>
          </a:p>
          <a:p>
            <a:pPr marL="0" indent="0">
              <a:buNone/>
            </a:pPr>
            <a:r>
              <a:rPr lang="fr-FR" dirty="0"/>
              <a:t>par conduction.  Dans le matériau, supposé infini,</a:t>
            </a:r>
          </a:p>
          <a:p>
            <a:pPr marL="0" indent="0">
              <a:buNone/>
            </a:pPr>
            <a:endParaRPr lang="fr-FR" dirty="0"/>
          </a:p>
          <a:p>
            <a:pPr marL="0" indent="0">
              <a:buNone/>
            </a:pPr>
            <a:r>
              <a:rPr lang="fr-FR" dirty="0"/>
              <a:t> la température T varie selon</a:t>
            </a:r>
          </a:p>
          <a:p>
            <a:pPr marL="0" indent="0">
              <a:buNone/>
            </a:pPr>
            <a:endParaRPr lang="fr-FR" dirty="0"/>
          </a:p>
          <a:p>
            <a:r>
              <a:rPr lang="fr-FR" dirty="0"/>
              <a:t>Les surfaces isothermes sont les plans orthogonaux à la direction </a:t>
            </a:r>
            <a:r>
              <a:rPr lang="fr-FR" dirty="0" err="1"/>
              <a:t>x'x</a:t>
            </a:r>
            <a:r>
              <a:rPr lang="fr-FR" dirty="0"/>
              <a:t> et le transfert d'énergie se fait toujours dans le sens des températures décroissantes.</a:t>
            </a:r>
          </a:p>
          <a:p>
            <a:r>
              <a:rPr lang="fr-FR" dirty="0"/>
              <a:t>Pendant une durée </a:t>
            </a:r>
            <a:r>
              <a:rPr lang="fr-FR" dirty="0" err="1"/>
              <a:t>dt</a:t>
            </a:r>
            <a:r>
              <a:rPr lang="fr-FR" dirty="0"/>
              <a:t>, l'énergie thermique (ou chaleur...) transmise à travers une surface S perpendiculaire à </a:t>
            </a:r>
            <a:r>
              <a:rPr lang="fr-FR" dirty="0" err="1"/>
              <a:t>x'x</a:t>
            </a:r>
            <a:r>
              <a:rPr lang="fr-FR" dirty="0"/>
              <a:t> est: </a:t>
            </a:r>
          </a:p>
          <a:p>
            <a:pPr marL="0" indent="0">
              <a:buNone/>
            </a:pPr>
            <a:endParaRPr lang="fr-FR" dirty="0"/>
          </a:p>
          <a:p>
            <a:r>
              <a:rPr lang="fr-FR" dirty="0"/>
              <a:t>  λ est la conductivité du matériau et dépend de la nature du matériau et de sa température.</a:t>
            </a:r>
          </a:p>
          <a:p>
            <a:endParaRPr lang="fr-FR" dirty="0"/>
          </a:p>
          <a:p>
            <a:r>
              <a:rPr lang="fr-FR" dirty="0"/>
              <a:t>La puissance thermique transmise est </a:t>
            </a:r>
            <a:r>
              <a:rPr lang="fr-FR" sz="2900" dirty="0"/>
              <a:t>P</a:t>
            </a:r>
            <a:r>
              <a:rPr lang="fr-FR" dirty="0"/>
              <a:t> =  </a:t>
            </a:r>
          </a:p>
          <a:p>
            <a:r>
              <a:rPr lang="el-GR" dirty="0"/>
              <a:t>δ</a:t>
            </a:r>
            <a:r>
              <a:rPr lang="fr-FR" dirty="0"/>
              <a:t>Q et P s'expriment aussi en fonction du vecteur puissance thermique surfacique: </a:t>
            </a:r>
          </a:p>
          <a:p>
            <a:pPr marL="0" indent="0">
              <a:buNone/>
            </a:pPr>
            <a:r>
              <a:rPr lang="fr-FR" sz="3800" dirty="0">
                <a:solidFill>
                  <a:srgbClr val="FF0000"/>
                </a:solidFill>
              </a:rPr>
              <a:t>   LOI DE FOURIER</a:t>
            </a:r>
          </a:p>
          <a:p>
            <a:endParaRPr lang="fr-FR" dirty="0"/>
          </a:p>
          <a:p>
            <a:endParaRPr lang="fr-FR" dirty="0"/>
          </a:p>
          <a:p>
            <a:endParaRPr lang="fr-FR" dirty="0"/>
          </a:p>
          <a:p>
            <a:endParaRPr lang="fr-FR" dirty="0"/>
          </a:p>
        </p:txBody>
      </p:sp>
      <p:pic>
        <p:nvPicPr>
          <p:cNvPr id="4" name="Image 3"/>
          <p:cNvPicPr>
            <a:picLocks noChangeAspect="1"/>
          </p:cNvPicPr>
          <p:nvPr/>
        </p:nvPicPr>
        <p:blipFill>
          <a:blip r:embed="rId5"/>
          <a:stretch>
            <a:fillRect/>
          </a:stretch>
        </p:blipFill>
        <p:spPr>
          <a:xfrm>
            <a:off x="8506707" y="842559"/>
            <a:ext cx="3299765" cy="2366629"/>
          </a:xfrm>
          <a:prstGeom prst="rect">
            <a:avLst/>
          </a:prstGeom>
        </p:spPr>
      </p:pic>
      <p:graphicFrame>
        <p:nvGraphicFramePr>
          <p:cNvPr id="6" name="Objet 5"/>
          <p:cNvGraphicFramePr>
            <a:graphicFrameLocks noChangeAspect="1"/>
          </p:cNvGraphicFramePr>
          <p:nvPr>
            <p:extLst>
              <p:ext uri="{D42A27DB-BD31-4B8C-83A1-F6EECF244321}">
                <p14:modId xmlns:p14="http://schemas.microsoft.com/office/powerpoint/2010/main" val="2569069343"/>
              </p:ext>
            </p:extLst>
          </p:nvPr>
        </p:nvGraphicFramePr>
        <p:xfrm>
          <a:off x="4080964" y="2089074"/>
          <a:ext cx="3160604" cy="853942"/>
        </p:xfrm>
        <a:graphic>
          <a:graphicData uri="http://schemas.openxmlformats.org/presentationml/2006/ole">
            <mc:AlternateContent xmlns:mc="http://schemas.openxmlformats.org/markup-compatibility/2006">
              <mc:Choice xmlns:v="urn:schemas-microsoft-com:vml" Requires="v">
                <p:oleObj spid="_x0000_s1025" r:id="rId6" imgW="1662978" imgH="406224" progId="Equation">
                  <p:embed/>
                </p:oleObj>
              </mc:Choice>
              <mc:Fallback>
                <p:oleObj r:id="rId6" imgW="1662978" imgH="406224" progId="Equation">
                  <p:embed/>
                  <p:pic>
                    <p:nvPicPr>
                      <p:cNvPr id="6" name="Obje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0964" y="2089074"/>
                        <a:ext cx="3160604" cy="853942"/>
                      </a:xfrm>
                      <a:prstGeom prst="rect">
                        <a:avLst/>
                      </a:prstGeom>
                      <a:solidFill>
                        <a:schemeClr val="accent1">
                          <a:lumMod val="40000"/>
                          <a:lumOff val="60000"/>
                        </a:schemeClr>
                      </a:solidFill>
                    </p:spPr>
                  </p:pic>
                </p:oleObj>
              </mc:Fallback>
            </mc:AlternateContent>
          </a:graphicData>
        </a:graphic>
      </p:graphicFrame>
      <p:pic>
        <p:nvPicPr>
          <p:cNvPr id="7" name="Image 6"/>
          <p:cNvPicPr>
            <a:picLocks noChangeAspect="1"/>
          </p:cNvPicPr>
          <p:nvPr/>
        </p:nvPicPr>
        <p:blipFill>
          <a:blip r:embed="rId8"/>
          <a:stretch>
            <a:fillRect/>
          </a:stretch>
        </p:blipFill>
        <p:spPr>
          <a:xfrm>
            <a:off x="3773979" y="4027454"/>
            <a:ext cx="2034392" cy="665091"/>
          </a:xfrm>
          <a:prstGeom prst="rect">
            <a:avLst/>
          </a:prstGeom>
          <a:solidFill>
            <a:schemeClr val="accent1">
              <a:lumMod val="40000"/>
              <a:lumOff val="60000"/>
            </a:schemeClr>
          </a:solidFill>
        </p:spPr>
      </p:pic>
      <p:sp>
        <p:nvSpPr>
          <p:cNvPr id="8" name="Rectangle 5"/>
          <p:cNvSpPr>
            <a:spLocks noChangeArrowheads="1"/>
          </p:cNvSpPr>
          <p:nvPr/>
        </p:nvSpPr>
        <p:spPr bwMode="auto">
          <a:xfrm>
            <a:off x="340735" y="8104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9" name="Objet 8"/>
          <p:cNvGraphicFramePr>
            <a:graphicFrameLocks noChangeAspect="1"/>
          </p:cNvGraphicFramePr>
          <p:nvPr>
            <p:extLst>
              <p:ext uri="{D42A27DB-BD31-4B8C-83A1-F6EECF244321}">
                <p14:modId xmlns:p14="http://schemas.microsoft.com/office/powerpoint/2010/main" val="3879451457"/>
              </p:ext>
            </p:extLst>
          </p:nvPr>
        </p:nvGraphicFramePr>
        <p:xfrm>
          <a:off x="5832111" y="5228212"/>
          <a:ext cx="1512489" cy="830337"/>
        </p:xfrm>
        <a:graphic>
          <a:graphicData uri="http://schemas.openxmlformats.org/presentationml/2006/ole">
            <mc:AlternateContent xmlns:mc="http://schemas.openxmlformats.org/markup-compatibility/2006">
              <mc:Choice xmlns:v="urn:schemas-microsoft-com:vml" Requires="v">
                <p:oleObj spid="_x0000_s1026" r:id="rId9" imgW="825142" imgH="317362" progId="Equation">
                  <p:embed/>
                </p:oleObj>
              </mc:Choice>
              <mc:Fallback>
                <p:oleObj r:id="rId9" imgW="825142" imgH="317362" progId="Equation">
                  <p:embed/>
                  <p:pic>
                    <p:nvPicPr>
                      <p:cNvPr id="9" name="Obje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2111" y="5228212"/>
                        <a:ext cx="1512489" cy="830337"/>
                      </a:xfrm>
                      <a:prstGeom prst="rect">
                        <a:avLst/>
                      </a:prstGeom>
                      <a:solidFill>
                        <a:schemeClr val="accent1">
                          <a:lumMod val="40000"/>
                          <a:lumOff val="60000"/>
                        </a:schemeClr>
                      </a:solidFill>
                    </p:spPr>
                  </p:pic>
                </p:oleObj>
              </mc:Fallback>
            </mc:AlternateContent>
          </a:graphicData>
        </a:graphic>
      </p:graphicFrame>
      <p:pic>
        <p:nvPicPr>
          <p:cNvPr id="10" name="Image 9"/>
          <p:cNvPicPr>
            <a:picLocks noChangeAspect="1"/>
          </p:cNvPicPr>
          <p:nvPr/>
        </p:nvPicPr>
        <p:blipFill>
          <a:blip r:embed="rId11"/>
          <a:stretch>
            <a:fillRect/>
          </a:stretch>
        </p:blipFill>
        <p:spPr>
          <a:xfrm>
            <a:off x="3422073" y="6246660"/>
            <a:ext cx="6040582" cy="534066"/>
          </a:xfrm>
          <a:prstGeom prst="rect">
            <a:avLst/>
          </a:prstGeom>
          <a:solidFill>
            <a:schemeClr val="accent1">
              <a:lumMod val="40000"/>
              <a:lumOff val="60000"/>
            </a:schemeClr>
          </a:solidFill>
        </p:spPr>
      </p:pic>
      <p:sp>
        <p:nvSpPr>
          <p:cNvPr id="5" name="Rectangle 4"/>
          <p:cNvSpPr/>
          <p:nvPr/>
        </p:nvSpPr>
        <p:spPr>
          <a:xfrm>
            <a:off x="386366" y="77479"/>
            <a:ext cx="1117886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3600" dirty="0">
                <a:solidFill>
                  <a:srgbClr val="FF0000"/>
                </a:solidFill>
              </a:rPr>
              <a:t>2- CONDUCTION THERMIQUE: LOI DE FOURIER</a:t>
            </a:r>
          </a:p>
        </p:txBody>
      </p:sp>
      <p:sp>
        <p:nvSpPr>
          <p:cNvPr id="11" name="Espace réservé du pied de page 10"/>
          <p:cNvSpPr>
            <a:spLocks noGrp="1"/>
          </p:cNvSpPr>
          <p:nvPr>
            <p:ph type="ftr" sz="quarter" idx="11"/>
          </p:nvPr>
        </p:nvSpPr>
        <p:spPr>
          <a:xfrm>
            <a:off x="8506707" y="6553593"/>
            <a:ext cx="4114800" cy="365125"/>
          </a:xfrm>
        </p:spPr>
        <p:txBody>
          <a:bodyPr/>
          <a:lstStyle/>
          <a:p>
            <a:r>
              <a:rPr lang="en-US" dirty="0"/>
              <a:t>EL HISSE ABDERRAHMAN     16 MARS 2020</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2029553"/>
      </p:ext>
    </p:extLst>
  </p:cSld>
  <p:clrMapOvr>
    <a:masterClrMapping/>
  </p:clrMapOvr>
  <mc:AlternateContent xmlns:mc="http://schemas.openxmlformats.org/markup-compatibility/2006" xmlns:p14="http://schemas.microsoft.com/office/powerpoint/2010/main">
    <mc:Choice Requires="p14">
      <p:transition spd="slow" p14:dur="2000" advTm="85770"/>
    </mc:Choice>
    <mc:Fallback xmlns="">
      <p:transition spd="slow" advTm="8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1166</TotalTime>
  <Words>847</Words>
  <Application>Microsoft Office PowerPoint</Application>
  <PresentationFormat>Grand écran</PresentationFormat>
  <Paragraphs>79</Paragraphs>
  <Slides>8</Slides>
  <Notes>1</Notes>
  <HiddenSlides>0</HiddenSlides>
  <MMClips>8</MMClips>
  <ScaleCrop>false</ScaleCrop>
  <HeadingPairs>
    <vt:vector size="4" baseType="variant">
      <vt:variant>
        <vt:lpstr>Thème</vt:lpstr>
      </vt:variant>
      <vt:variant>
        <vt:i4>1</vt:i4>
      </vt:variant>
      <vt:variant>
        <vt:lpstr>Titres des diapositives</vt:lpstr>
      </vt:variant>
      <vt:variant>
        <vt:i4>8</vt:i4>
      </vt:variant>
    </vt:vector>
  </HeadingPairs>
  <TitlesOfParts>
    <vt:vector size="9" baseType="lpstr">
      <vt:lpstr>Thème Office</vt:lpstr>
      <vt:lpstr>THERMODYNAMIQUE FILIERE MP</vt:lpstr>
      <vt:lpstr>CHAPITRE 1:   TRANSFERT THERMIQUE</vt:lpstr>
      <vt:lpstr>1- LES DIFFÉRENTS MODES DE TRANSFERT THERMIQUE</vt:lpstr>
      <vt:lpstr>1- LES DIFFÉRENTS MODES DE TRANSFERT THERMIQUE</vt:lpstr>
      <vt:lpstr>1- LES DIFFÉRENTS MODES DE TRANSFERT THERMIQUE</vt:lpstr>
      <vt:lpstr>1-LES DIFFÉRENTS MODES DE TRANSFERT THERMIQUE</vt:lpstr>
      <vt:lpstr>2- CONDUCTION THERMIQUE. LOI DE FOURIER</vt:lpstr>
      <vt:lpstr>2) Conduction thermique. Loi de Fourier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TRANSFERT THERMIQUE</dc:title>
  <dc:creator>Utilisateur</dc:creator>
  <cp:lastModifiedBy>ABDOU El Hisse</cp:lastModifiedBy>
  <cp:revision>79</cp:revision>
  <dcterms:created xsi:type="dcterms:W3CDTF">2020-03-16T22:19:32Z</dcterms:created>
  <dcterms:modified xsi:type="dcterms:W3CDTF">2020-03-18T19:59:28Z</dcterms:modified>
</cp:coreProperties>
</file>