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76" r:id="rId2"/>
    <p:sldId id="278" r:id="rId3"/>
    <p:sldId id="266" r:id="rId4"/>
    <p:sldId id="265" r:id="rId5"/>
    <p:sldId id="267" r:id="rId6"/>
    <p:sldId id="268" r:id="rId7"/>
    <p:sldId id="26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" initials="U" lastIdx="0" clrIdx="0">
    <p:extLst>
      <p:ext uri="{19B8F6BF-5375-455C-9EA6-DF929625EA0E}">
        <p15:presenceInfo xmlns:p15="http://schemas.microsoft.com/office/powerpoint/2012/main" userId="Utilisate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commentAuthors" Target="commentAuthors.xml" /><Relationship Id="rId4" Type="http://schemas.openxmlformats.org/officeDocument/2006/relationships/slide" Target="slides/slide3.xml" /><Relationship Id="rId9" Type="http://schemas.openxmlformats.org/officeDocument/2006/relationships/notesMaster" Target="notesMasters/notesMaster1.xml" /><Relationship Id="rId14" Type="http://schemas.openxmlformats.org/officeDocument/2006/relationships/tableStyles" Target="tableStyles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EF3D2-7BC2-4DD2-A977-75E9125DF1ED}" type="datetimeFigureOut">
              <a:rPr lang="fr-FR" smtClean="0"/>
              <a:t>18/03/2020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FC780-BE24-42A6-B0E2-B5CEC96C4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03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FC780-BE24-42A6-B0E2-B5CEC96C43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86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567E-2C9C-4C1A-8C09-573AF92F9AB0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C37A-9782-4548-A9BB-B5F76B559F0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D54F-0591-4957-A425-D778113818CB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77BD-9248-46E3-8805-454F06B8617C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86920-5B05-41A4-A947-1C694AA8BF0B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064B-F3E6-4EBF-93A7-801325238E39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1C80-0673-405B-B5DD-1C33D361C820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0885-10D6-4017-9DED-6BDC0682C7C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376D-0D76-436F-B9BC-97AF7E3C2571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65B2-FA19-465E-8D69-0FA4AAE048A6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8A-1852-4FD6-9CA4-7360E992DCA2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BE31-E772-44DA-AA8B-C0FB03447C04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EL HISSE ABDERRAHMAN     16 MARS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5" Type="http://schemas.openxmlformats.org/officeDocument/2006/relationships/image" Target="../media/image1.png" /><Relationship Id="rId4" Type="http://schemas.openxmlformats.org/officeDocument/2006/relationships/notesSlide" Target="../notesSlides/notesSlide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1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image" Target="../media/image1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.png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6" Type="http://schemas.openxmlformats.org/officeDocument/2006/relationships/image" Target="../media/image1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 /><Relationship Id="rId3" Type="http://schemas.openxmlformats.org/officeDocument/2006/relationships/audio" Target="../media/media6.m4a" /><Relationship Id="rId7" Type="http://schemas.openxmlformats.org/officeDocument/2006/relationships/image" Target="../media/image12.png" /><Relationship Id="rId2" Type="http://schemas.microsoft.com/office/2007/relationships/media" Target="../media/media6.m4a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10" Type="http://schemas.openxmlformats.org/officeDocument/2006/relationships/image" Target="../media/image1.png" /><Relationship Id="rId4" Type="http://schemas.openxmlformats.org/officeDocument/2006/relationships/slideLayout" Target="../slideLayouts/slideLayout2.xml" /><Relationship Id="rId9" Type="http://schemas.openxmlformats.org/officeDocument/2006/relationships/image" Target="../media/image9.wm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.png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6" Type="http://schemas.openxmlformats.org/officeDocument/2006/relationships/image" Target="../media/image15.png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5400" dirty="0">
                <a:solidFill>
                  <a:srgbClr val="FF0000"/>
                </a:solidFill>
              </a:rPr>
              <a:t>THERMODYNAMIQUE FILIERE MP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093" y="1825625"/>
            <a:ext cx="11758411" cy="43513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fr-FR" sz="4000" spc="300" dirty="0"/>
          </a:p>
          <a:p>
            <a:pPr marL="0" indent="0" algn="ctr">
              <a:buNone/>
            </a:pPr>
            <a:r>
              <a:rPr lang="fr-FR" sz="4000" spc="300" dirty="0"/>
              <a:t>3 CHAPITRES </a:t>
            </a:r>
          </a:p>
          <a:p>
            <a:pPr marL="0" indent="0">
              <a:buNone/>
            </a:pPr>
            <a:r>
              <a:rPr lang="fr-FR" sz="4000" dirty="0" err="1"/>
              <a:t>Chap</a:t>
            </a:r>
            <a:r>
              <a:rPr lang="fr-FR" sz="4000" dirty="0"/>
              <a:t> 1:  TRANSFERT THERMIQUE, </a:t>
            </a:r>
            <a:r>
              <a:rPr lang="fr-FR" sz="3600" dirty="0">
                <a:solidFill>
                  <a:srgbClr val="FF0000"/>
                </a:solidFill>
              </a:rPr>
              <a:t>DIFFUSION THERMIQUE</a:t>
            </a:r>
          </a:p>
          <a:p>
            <a:pPr marL="0" indent="0">
              <a:buNone/>
            </a:pPr>
            <a:r>
              <a:rPr lang="fr-FR" sz="4000" dirty="0" err="1"/>
              <a:t>Chap</a:t>
            </a:r>
            <a:r>
              <a:rPr lang="fr-FR" sz="4000" dirty="0"/>
              <a:t> 2:  RAYONNEMENT THERMIQUE, </a:t>
            </a:r>
            <a:r>
              <a:rPr lang="fr-FR" sz="3600" dirty="0">
                <a:solidFill>
                  <a:srgbClr val="FF0000"/>
                </a:solidFill>
              </a:rPr>
              <a:t>CORPS NOIR</a:t>
            </a:r>
          </a:p>
          <a:p>
            <a:pPr marL="0" indent="0">
              <a:buNone/>
            </a:pPr>
            <a:r>
              <a:rPr lang="fr-FR" sz="4000" dirty="0" err="1"/>
              <a:t>Chap</a:t>
            </a:r>
            <a:r>
              <a:rPr lang="fr-FR" sz="4000" dirty="0"/>
              <a:t> 3:  ELEMENTS DE PHYSIQUE STATISTIQUE , </a:t>
            </a:r>
            <a:r>
              <a:rPr lang="fr-FR" sz="3600" dirty="0">
                <a:solidFill>
                  <a:srgbClr val="FF0000"/>
                </a:solidFill>
              </a:rPr>
              <a:t>Energie interne, capacité calorifique d’un système thermodynamique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684137" y="6381572"/>
            <a:ext cx="4497769" cy="365125"/>
          </a:xfrm>
        </p:spPr>
        <p:txBody>
          <a:bodyPr/>
          <a:lstStyle/>
          <a:p>
            <a:endParaRPr 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6800" y="6395522"/>
            <a:ext cx="4254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HISSE ABDERRAHMAN     16 MARS 2020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9"/>
    </mc:Choice>
    <mc:Fallback xmlns="">
      <p:transition spd="slow" advTm="3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83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dirty="0"/>
              <a:t>CHAPITRE 1:   TRANSFERT THERMIQUE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4699" y="1545465"/>
            <a:ext cx="11822805" cy="46314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dirty="0"/>
              <a:t>OBJECTIFS</a:t>
            </a:r>
          </a:p>
          <a:p>
            <a:r>
              <a:rPr lang="fr-FR" sz="3600" dirty="0">
                <a:solidFill>
                  <a:srgbClr val="FF0000"/>
                </a:solidFill>
              </a:rPr>
              <a:t>1 DIFFÉRENTS MODES DE TRANSFERT THERMIQUE</a:t>
            </a:r>
          </a:p>
          <a:p>
            <a:r>
              <a:rPr lang="fr-FR" sz="3600" dirty="0">
                <a:solidFill>
                  <a:srgbClr val="FF0000"/>
                </a:solidFill>
              </a:rPr>
              <a:t>2 LA CONDUCTION THERMIQUES, LOI DE FOURIER</a:t>
            </a:r>
          </a:p>
          <a:p>
            <a:r>
              <a:rPr lang="fr-FR" sz="3600" dirty="0">
                <a:solidFill>
                  <a:srgbClr val="FF0000"/>
                </a:solidFill>
              </a:rPr>
              <a:t>3 RÉGIME PERMANENT , RÉSISTANCE THERMIQUE</a:t>
            </a:r>
          </a:p>
          <a:p>
            <a:r>
              <a:rPr lang="fr-FR" sz="3600" dirty="0">
                <a:solidFill>
                  <a:srgbClr val="FF0000"/>
                </a:solidFill>
              </a:rPr>
              <a:t>4 LA CONVECTION THERMIQUE À LA PAROI , LOI DE NEWTON</a:t>
            </a:r>
          </a:p>
          <a:p>
            <a:r>
              <a:rPr lang="fr-FR" sz="3600" dirty="0">
                <a:solidFill>
                  <a:srgbClr val="FF0000"/>
                </a:solidFill>
              </a:rPr>
              <a:t>5 RÉGIME VARIABLE, ÉQUATION DE DIFFUSION THERMIQUE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7"/>
    </mc:Choice>
    <mc:Fallback xmlns="">
      <p:transition spd="slow" advTm="29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4667"/>
            <a:ext cx="10515600" cy="5106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3- RÉGIME PERMANENT.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75762"/>
            <a:ext cx="12191999" cy="5982237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/>
              <a:t>En régime permanent l'état du milieu ne dépend pas du temps t.</a:t>
            </a:r>
          </a:p>
          <a:p>
            <a:r>
              <a:rPr lang="fr-FR" sz="2400" dirty="0"/>
              <a:t>La température de chaque point est invariable et ne dépend que de l'abscisse x du point M .</a:t>
            </a:r>
          </a:p>
          <a:p>
            <a:r>
              <a:rPr lang="fr-FR" sz="2400" dirty="0"/>
              <a:t>Dans ces conditions, toute surface S perpendiculaire à </a:t>
            </a:r>
            <a:r>
              <a:rPr lang="fr-FR" sz="2400" dirty="0" err="1"/>
              <a:t>x'x</a:t>
            </a:r>
            <a:r>
              <a:rPr lang="fr-FR" sz="2400" dirty="0"/>
              <a:t> est traversée par la même puissance thermique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Réciproquement, connaissant les températures T</a:t>
            </a:r>
            <a:r>
              <a:rPr lang="fr-FR" sz="2000" dirty="0"/>
              <a:t>1</a:t>
            </a:r>
            <a:r>
              <a:rPr lang="fr-FR" dirty="0"/>
              <a:t> et T</a:t>
            </a:r>
            <a:r>
              <a:rPr lang="fr-FR" sz="2000" dirty="0"/>
              <a:t>2</a:t>
            </a:r>
            <a:r>
              <a:rPr lang="fr-FR" dirty="0"/>
              <a:t> correspondant aux abscisses x</a:t>
            </a:r>
            <a:r>
              <a:rPr lang="fr-FR" sz="2000" dirty="0"/>
              <a:t>1</a:t>
            </a:r>
            <a:r>
              <a:rPr lang="fr-FR" dirty="0"/>
              <a:t> et x</a:t>
            </a:r>
            <a:r>
              <a:rPr lang="fr-FR" sz="2000" dirty="0"/>
              <a:t>2</a:t>
            </a:r>
            <a:r>
              <a:rPr lang="fr-FR" dirty="0"/>
              <a:t>, on déduit la puissance transmise: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Calculer la puissance transmise à travers un mur de briques (λ = 0,7 W m</a:t>
            </a:r>
            <a:r>
              <a:rPr lang="fr-FR" sz="2000" dirty="0"/>
              <a:t>-1</a:t>
            </a:r>
            <a:r>
              <a:rPr lang="fr-FR" sz="2400" dirty="0"/>
              <a:t> K-1) mesurant 5 m de largeur, 3 m de hauteur et d'épaisseur égale à 25 cm, dont les faces sont à des températures différant de 20°C.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64" y="2541551"/>
            <a:ext cx="10722735" cy="15410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197" y="4679446"/>
            <a:ext cx="2710011" cy="9272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50"/>
    </mc:Choice>
    <mc:Fallback xmlns="">
      <p:transition spd="slow" advTm="10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1859295" cy="6684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4000" dirty="0"/>
              <a:t>3- RÉGIME PERMANENT </a:t>
            </a:r>
            <a:r>
              <a:rPr lang="fr-FR" dirty="0"/>
              <a:t>: </a:t>
            </a:r>
            <a:r>
              <a:rPr lang="fr-FR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Notion </a:t>
            </a:r>
            <a:r>
              <a:rPr lang="fr-FR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deRésistance</a:t>
            </a:r>
            <a:r>
              <a:rPr lang="fr-FR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thermique.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79976"/>
            <a:ext cx="12192000" cy="5859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u="sng" dirty="0">
                <a:solidFill>
                  <a:srgbClr val="FF0000"/>
                </a:solidFill>
              </a:rPr>
              <a:t>Définition:  </a:t>
            </a:r>
            <a:r>
              <a:rPr lang="fr-FR" sz="3200" dirty="0"/>
              <a:t>Pour un conducteur thermique de surface S et de longueur </a:t>
            </a:r>
            <a:r>
              <a:rPr lang="fr-FR" sz="3200" i="1" dirty="0"/>
              <a:t>L</a:t>
            </a:r>
            <a:r>
              <a:rPr lang="fr-FR" sz="3200" dirty="0"/>
              <a:t> = x</a:t>
            </a:r>
            <a:r>
              <a:rPr lang="fr-FR" sz="2400" dirty="0"/>
              <a:t>2</a:t>
            </a:r>
            <a:r>
              <a:rPr lang="fr-FR" sz="3200" dirty="0"/>
              <a:t> - x</a:t>
            </a:r>
            <a:r>
              <a:rPr lang="fr-FR" sz="2400" dirty="0"/>
              <a:t>1</a:t>
            </a:r>
            <a:r>
              <a:rPr lang="fr-FR" sz="3200" dirty="0"/>
              <a:t>,   la relation                      est analogue à la loi d'Ohm pour un résistor, </a:t>
            </a:r>
            <a:r>
              <a:rPr lang="fr-FR" sz="3200" b="1" dirty="0"/>
              <a:t>V1 - V2 = RI     </a:t>
            </a:r>
            <a:r>
              <a:rPr lang="fr-FR" sz="3200" dirty="0"/>
              <a:t>avec   ,                           où </a:t>
            </a:r>
            <a:r>
              <a:rPr lang="el-GR" sz="3200" dirty="0"/>
              <a:t>γ</a:t>
            </a:r>
            <a:r>
              <a:rPr lang="fr-FR" sz="3200" dirty="0"/>
              <a:t> est la conductivité du conducteur et son inverse </a:t>
            </a:r>
            <a:r>
              <a:rPr lang="el-GR" sz="3200" dirty="0"/>
              <a:t>ρ</a:t>
            </a:r>
            <a:r>
              <a:rPr lang="fr-FR" sz="3200" dirty="0"/>
              <a:t> la résistivité électrique.</a:t>
            </a:r>
          </a:p>
          <a:p>
            <a:r>
              <a:rPr lang="fr-FR" sz="3200" dirty="0"/>
              <a:t>Par analogie on appelle résistance thermique d'un conducteur thermique la grandeur  ou plus généralement                      (</a:t>
            </a:r>
            <a:r>
              <a:rPr lang="fr-FR" sz="2400" dirty="0"/>
              <a:t>unité K W-1</a:t>
            </a:r>
            <a:r>
              <a:rPr lang="fr-FR" sz="3200" dirty="0"/>
              <a:t>)</a:t>
            </a:r>
          </a:p>
          <a:p>
            <a:pPr marL="0" indent="0">
              <a:buNone/>
            </a:pPr>
            <a:r>
              <a:rPr lang="fr-FR" b="1" dirty="0"/>
              <a:t>                             </a:t>
            </a:r>
            <a:r>
              <a:rPr lang="fr-FR" b="1" u="sng" dirty="0">
                <a:solidFill>
                  <a:srgbClr val="FF0000"/>
                </a:solidFill>
              </a:rPr>
              <a:t>Cas particuliers:</a:t>
            </a:r>
          </a:p>
          <a:p>
            <a:r>
              <a:rPr lang="fr-FR" dirty="0"/>
              <a:t>Si λ→ 0  alors  </a:t>
            </a:r>
            <a:r>
              <a:rPr lang="fr-FR" dirty="0" err="1"/>
              <a:t>R</a:t>
            </a:r>
            <a:r>
              <a:rPr lang="fr-FR" sz="2000" dirty="0" err="1"/>
              <a:t>th</a:t>
            </a:r>
            <a:r>
              <a:rPr lang="fr-FR" dirty="0"/>
              <a:t> → ∞ et  </a:t>
            </a:r>
            <a:r>
              <a:rPr lang="fr-FR" dirty="0" err="1"/>
              <a:t>P</a:t>
            </a:r>
            <a:r>
              <a:rPr lang="fr-FR" sz="2000" dirty="0" err="1"/>
              <a:t>th</a:t>
            </a:r>
            <a:r>
              <a:rPr lang="fr-FR" dirty="0"/>
              <a:t> → 0  quel que soit  (T</a:t>
            </a:r>
            <a:r>
              <a:rPr lang="fr-FR" sz="2000" dirty="0"/>
              <a:t>1</a:t>
            </a:r>
            <a:r>
              <a:rPr lang="fr-FR" dirty="0"/>
              <a:t>-T</a:t>
            </a:r>
            <a:r>
              <a:rPr lang="fr-FR" sz="2000" dirty="0"/>
              <a:t>2</a:t>
            </a:r>
            <a:r>
              <a:rPr lang="fr-FR" dirty="0"/>
              <a:t>)</a:t>
            </a:r>
          </a:p>
          <a:p>
            <a:pPr marL="0" indent="0">
              <a:buNone/>
            </a:pPr>
            <a:r>
              <a:rPr lang="fr-FR" dirty="0"/>
              <a:t> dans ce cas le matériau est un </a:t>
            </a:r>
            <a:r>
              <a:rPr lang="fr-FR" u="sng" dirty="0">
                <a:solidFill>
                  <a:srgbClr val="FF0000"/>
                </a:solidFill>
              </a:rPr>
              <a:t>isolant</a:t>
            </a:r>
            <a:r>
              <a:rPr lang="fr-FR" dirty="0"/>
              <a:t> thermique parfait et constitue une paroi adiabatique (ou athermane).</a:t>
            </a:r>
          </a:p>
          <a:p>
            <a:r>
              <a:rPr lang="fr-FR" dirty="0"/>
              <a:t>Si λ→ ∞ alors </a:t>
            </a:r>
            <a:r>
              <a:rPr lang="fr-FR" dirty="0" err="1"/>
              <a:t>R</a:t>
            </a:r>
            <a:r>
              <a:rPr lang="fr-FR" sz="2000" dirty="0" err="1"/>
              <a:t>th</a:t>
            </a:r>
            <a:r>
              <a:rPr lang="fr-FR" dirty="0"/>
              <a:t> → 0, le matériau est un </a:t>
            </a:r>
            <a:r>
              <a:rPr lang="fr-FR" dirty="0">
                <a:solidFill>
                  <a:srgbClr val="FF0000"/>
                </a:solidFill>
              </a:rPr>
              <a:t>conducteur thermique parfait </a:t>
            </a:r>
            <a:r>
              <a:rPr lang="fr-FR" dirty="0"/>
              <a:t>et constitue une paroi diatherme (ou diathermane).</a:t>
            </a:r>
          </a:p>
          <a:p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23" y="1313646"/>
            <a:ext cx="1426563" cy="5327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451" y="1597201"/>
            <a:ext cx="1451020" cy="5084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588" y="3001129"/>
            <a:ext cx="1669930" cy="6087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55"/>
    </mc:Choice>
    <mc:Fallback xmlns="">
      <p:transition spd="slow" advTm="11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3" y="0"/>
            <a:ext cx="11681138" cy="81136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3-RÉGIME PERMANENT: </a:t>
            </a:r>
            <a:r>
              <a:rPr lang="fr-FR" sz="31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Résistance d’une Tige isolée </a:t>
            </a:r>
            <a:r>
              <a:rPr lang="fr-FR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latéralement</a:t>
            </a:r>
            <a:r>
              <a:rPr lang="fr-FR" sz="3100" dirty="0">
                <a:solidFill>
                  <a:srgbClr val="FF0000"/>
                </a:solidFill>
              </a:rPr>
              <a:t>.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152" y="940158"/>
            <a:ext cx="11372045" cy="57053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La tige de longueur ℓ, de section constante, est limitée par 2 sections droites de surface S dont les températures sont T</a:t>
            </a:r>
            <a:r>
              <a:rPr lang="fr-FR" sz="2000" dirty="0"/>
              <a:t>1</a:t>
            </a:r>
            <a:r>
              <a:rPr lang="fr-FR" dirty="0"/>
              <a:t> et T</a:t>
            </a:r>
            <a:r>
              <a:rPr lang="fr-FR" sz="2000" dirty="0"/>
              <a:t>2</a:t>
            </a:r>
            <a:r>
              <a:rPr lang="fr-FR" dirty="0"/>
              <a:t>.</a:t>
            </a:r>
          </a:p>
          <a:p>
            <a:r>
              <a:rPr lang="fr-FR" dirty="0"/>
              <a:t>Les surfaces isothermes sont les sections droites de la tige et, en </a:t>
            </a:r>
            <a:r>
              <a:rPr lang="fr-FR" b="1" u="sng" dirty="0">
                <a:solidFill>
                  <a:srgbClr val="FF0000"/>
                </a:solidFill>
              </a:rPr>
              <a:t>régime permanent</a:t>
            </a:r>
            <a:r>
              <a:rPr lang="fr-FR" dirty="0"/>
              <a:t>, toute la puissance reçue par la face d'entrée est transmise intégralement à la face de sortie si l'on suppose qu'il n'y a aucune perte latérale (tige entourée d'un isolant parfait).</a:t>
            </a:r>
          </a:p>
          <a:p>
            <a:r>
              <a:rPr lang="fr-FR" dirty="0"/>
              <a:t>Les relations précédentes s'appliquent directement: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01" y="1094705"/>
            <a:ext cx="6053071" cy="15197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595" y="4623514"/>
            <a:ext cx="2654811" cy="1171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5"/>
    </mc:Choice>
    <mc:Fallback xmlns="">
      <p:transition spd="slow" advTm="5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031" y="-257577"/>
            <a:ext cx="11578105" cy="107984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4000" b="1" dirty="0">
                <a:solidFill>
                  <a:srgbClr val="FF0000"/>
                </a:solidFill>
              </a:rPr>
              <a:t>3- RÉGIME PERMANENT </a:t>
            </a:r>
            <a:r>
              <a:rPr lang="fr-FR" dirty="0"/>
              <a:t>:</a:t>
            </a:r>
            <a:r>
              <a:rPr lang="fr-FR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Résistance</a:t>
            </a:r>
            <a:r>
              <a:rPr lang="fr-F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d’un</a:t>
            </a:r>
            <a:r>
              <a:rPr lang="fr-F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 cylindrique</a:t>
            </a:r>
            <a:endParaRPr lang="fr-FR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031" y="822272"/>
            <a:ext cx="11771290" cy="5986761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En régime permanent, la paroi interne de rayon R</a:t>
            </a:r>
            <a:r>
              <a:rPr lang="fr-FR" sz="2000" dirty="0"/>
              <a:t>1</a:t>
            </a:r>
            <a:r>
              <a:rPr lang="fr-FR" dirty="0"/>
              <a:t> est à T</a:t>
            </a:r>
            <a:r>
              <a:rPr lang="fr-FR" sz="2000" dirty="0"/>
              <a:t>1</a:t>
            </a:r>
            <a:r>
              <a:rPr lang="fr-FR" dirty="0"/>
              <a:t> et la paroi externe de rayon R</a:t>
            </a:r>
            <a:r>
              <a:rPr lang="fr-FR" sz="2000" dirty="0"/>
              <a:t>2</a:t>
            </a:r>
            <a:r>
              <a:rPr lang="fr-FR" dirty="0"/>
              <a:t> est à T</a:t>
            </a:r>
            <a:r>
              <a:rPr lang="fr-FR" sz="2000" dirty="0"/>
              <a:t>2</a:t>
            </a:r>
            <a:r>
              <a:rPr lang="fr-FR" dirty="0"/>
              <a:t> &lt; T</a:t>
            </a:r>
            <a:r>
              <a:rPr lang="fr-FR" sz="2000" dirty="0"/>
              <a:t>1</a:t>
            </a:r>
            <a:r>
              <a:rPr lang="fr-FR" dirty="0"/>
              <a:t> (conduite d'eau chaude par exemple). La chaleur se propage radialement de l'intérieur vers l'extérieur.</a:t>
            </a:r>
          </a:p>
          <a:p>
            <a:pPr marL="0" indent="0">
              <a:buNone/>
            </a:pPr>
            <a:r>
              <a:rPr lang="fr-FR" dirty="0"/>
              <a:t>Dans le matériau la température ne dépend que de r: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La puissance transmise à travers la surface latérale S d'un cylindre de longueur </a:t>
            </a:r>
          </a:p>
          <a:p>
            <a:pPr marL="0" indent="0">
              <a:buNone/>
            </a:pPr>
            <a:r>
              <a:rPr lang="fr-FR" dirty="0"/>
              <a:t>ℓ et de rayon r </a:t>
            </a:r>
            <a:r>
              <a:rPr lang="az-Cyrl-AZ" dirty="0"/>
              <a:t>Є</a:t>
            </a:r>
            <a:r>
              <a:rPr lang="fr-FR" dirty="0"/>
              <a:t> [R</a:t>
            </a:r>
            <a:r>
              <a:rPr lang="fr-FR" sz="2000" dirty="0"/>
              <a:t>1</a:t>
            </a:r>
            <a:r>
              <a:rPr lang="fr-FR" dirty="0"/>
              <a:t>, R</a:t>
            </a:r>
            <a:r>
              <a:rPr lang="fr-FR" sz="2000" dirty="0"/>
              <a:t>2</a:t>
            </a:r>
            <a:r>
              <a:rPr lang="fr-FR" dirty="0"/>
              <a:t>]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843" y="3341471"/>
            <a:ext cx="1944710" cy="10307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4874" y="5035638"/>
            <a:ext cx="8139447" cy="836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6439" y="746973"/>
            <a:ext cx="6585291" cy="158410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99062" y="6054856"/>
            <a:ext cx="80881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résistance thermique </a:t>
            </a: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 égale à   </a:t>
            </a:r>
            <a:endParaRPr kumimoji="0" lang="fr-FR" altLang="fr-FR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364496"/>
              </p:ext>
            </p:extLst>
          </p:nvPr>
        </p:nvGraphicFramePr>
        <p:xfrm>
          <a:off x="7154433" y="5887429"/>
          <a:ext cx="2221387" cy="87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8" imgW="1624895" imgH="406224" progId="Equation">
                  <p:embed/>
                </p:oleObj>
              </mc:Choice>
              <mc:Fallback>
                <p:oleObj r:id="rId8" imgW="1624895" imgH="406224" progId="Equation">
                  <p:embed/>
                  <p:pic>
                    <p:nvPicPr>
                      <p:cNvPr id="9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433" y="5887429"/>
                        <a:ext cx="2221387" cy="87008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71"/>
    </mc:Choice>
    <mc:Fallback xmlns="">
      <p:transition spd="slow" advTm="10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9245" y="1"/>
            <a:ext cx="11462197" cy="6954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3- RÉGIME PERMANENT, </a:t>
            </a: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des résistances thermiques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695458"/>
            <a:ext cx="12080382" cy="6027313"/>
          </a:xfrm>
        </p:spPr>
        <p:txBody>
          <a:bodyPr>
            <a:normAutofit/>
          </a:bodyPr>
          <a:lstStyle/>
          <a:p>
            <a:endParaRPr lang="fr-FR" u="sng" dirty="0">
              <a:solidFill>
                <a:srgbClr val="FF0000"/>
              </a:solidFill>
            </a:endParaRPr>
          </a:p>
          <a:p>
            <a:r>
              <a:rPr lang="fr-FR" u="sng" dirty="0">
                <a:solidFill>
                  <a:srgbClr val="FF0000"/>
                </a:solidFill>
              </a:rPr>
              <a:t>RÉSISTANCES EN SÉRIE</a:t>
            </a:r>
            <a:endParaRPr lang="fr-FR" dirty="0"/>
          </a:p>
          <a:p>
            <a:r>
              <a:rPr lang="fr-FR" dirty="0"/>
              <a:t>Soient n conducteurs thermiques juxtaposés, limités </a:t>
            </a:r>
          </a:p>
          <a:p>
            <a:pPr marL="0" indent="0">
              <a:buNone/>
            </a:pPr>
            <a:r>
              <a:rPr lang="fr-FR" dirty="0"/>
              <a:t>  par des faces parallèles dont les températures sont T</a:t>
            </a:r>
            <a:r>
              <a:rPr lang="fr-FR" sz="1800" dirty="0"/>
              <a:t>0</a:t>
            </a:r>
            <a:r>
              <a:rPr lang="fr-FR" dirty="0"/>
              <a:t>, T</a:t>
            </a:r>
            <a:r>
              <a:rPr lang="fr-FR" sz="2000" dirty="0"/>
              <a:t>1</a:t>
            </a:r>
            <a:r>
              <a:rPr lang="fr-FR" dirty="0"/>
              <a:t>, T</a:t>
            </a:r>
            <a:r>
              <a:rPr lang="fr-FR" sz="2000" dirty="0"/>
              <a:t>2</a:t>
            </a:r>
            <a:r>
              <a:rPr lang="fr-FR" dirty="0"/>
              <a:t>,...,</a:t>
            </a:r>
            <a:r>
              <a:rPr lang="fr-FR" dirty="0" err="1"/>
              <a:t>T</a:t>
            </a:r>
            <a:r>
              <a:rPr lang="fr-FR" sz="2400" dirty="0" err="1"/>
              <a:t>n</a:t>
            </a:r>
            <a:r>
              <a:rPr lang="fr-FR" dirty="0"/>
              <a:t>.</a:t>
            </a:r>
          </a:p>
          <a:p>
            <a:r>
              <a:rPr lang="fr-FR" dirty="0"/>
              <a:t> En régime permanent, la même puissance traverse toute surface S normale à </a:t>
            </a:r>
            <a:r>
              <a:rPr lang="fr-FR" dirty="0" err="1"/>
              <a:t>x'x</a:t>
            </a:r>
            <a:r>
              <a:rPr lang="fr-FR" dirty="0"/>
              <a:t>: </a:t>
            </a:r>
          </a:p>
          <a:p>
            <a:pPr marL="0" indent="0">
              <a:buNone/>
            </a:pPr>
            <a:r>
              <a:rPr lang="fr-FR" dirty="0"/>
              <a:t>              P =</a:t>
            </a:r>
            <a:endParaRPr lang="fr-FR" b="1" dirty="0"/>
          </a:p>
          <a:p>
            <a:r>
              <a:rPr lang="fr-FR" b="1" dirty="0"/>
              <a:t>Les n conducteurs sont </a:t>
            </a:r>
            <a:r>
              <a:rPr lang="fr-FR" dirty="0"/>
              <a:t>équivalents à un conducteur unique dont les faces seraient à T0 et </a:t>
            </a:r>
            <a:r>
              <a:rPr lang="fr-FR" dirty="0" err="1"/>
              <a:t>Tn</a:t>
            </a:r>
            <a:r>
              <a:rPr lang="fr-FR" dirty="0"/>
              <a:t>, de résistance thermique R telle que:</a:t>
            </a:r>
          </a:p>
          <a:p>
            <a:r>
              <a:rPr lang="fr-FR" dirty="0"/>
              <a:t>   P =                              D'où  </a:t>
            </a:r>
            <a:r>
              <a:rPr lang="fr-FR" sz="3200" b="1" u="sng" dirty="0"/>
              <a:t>R = </a:t>
            </a:r>
            <a:r>
              <a:rPr lang="el-GR" sz="3200" b="1" u="sng" dirty="0"/>
              <a:t>Σ</a:t>
            </a:r>
            <a:r>
              <a:rPr lang="fr-FR" sz="3200" b="1" u="sng" dirty="0"/>
              <a:t>(R</a:t>
            </a:r>
            <a:r>
              <a:rPr lang="fr-FR" sz="2000" b="1" u="sng" dirty="0"/>
              <a:t>i</a:t>
            </a:r>
            <a:r>
              <a:rPr lang="fr-FR" sz="3200" b="1" u="sng" dirty="0"/>
              <a:t>).</a:t>
            </a:r>
          </a:p>
          <a:p>
            <a:pPr marL="0" indent="0">
              <a:buNone/>
            </a:pPr>
            <a:endParaRPr lang="fr-FR" sz="3200" b="1" u="sng" dirty="0"/>
          </a:p>
          <a:p>
            <a:r>
              <a:rPr lang="fr-FR" sz="3200" u="sng" dirty="0">
                <a:solidFill>
                  <a:srgbClr val="FF0000"/>
                </a:solidFill>
              </a:rPr>
              <a:t>RÉSISTANCES EN PARALLÈLE    </a:t>
            </a:r>
            <a:r>
              <a:rPr lang="fr-FR" sz="3200" b="1" u="sng" dirty="0"/>
              <a:t>1/R = </a:t>
            </a:r>
            <a:r>
              <a:rPr lang="el-GR" sz="3200" b="1" u="sng" dirty="0"/>
              <a:t>Σ</a:t>
            </a:r>
            <a:r>
              <a:rPr lang="fr-FR" sz="3200" b="1" u="sng" dirty="0"/>
              <a:t>(1/R</a:t>
            </a:r>
            <a:r>
              <a:rPr lang="fr-FR" sz="2000" b="1" u="sng" dirty="0"/>
              <a:t>i</a:t>
            </a:r>
            <a:r>
              <a:rPr lang="fr-FR" sz="3200" b="1" u="sng" dirty="0"/>
              <a:t>)</a:t>
            </a:r>
          </a:p>
          <a:p>
            <a:endParaRPr lang="fr-FR" sz="3200" b="1" u="sng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724" y="798491"/>
            <a:ext cx="3375954" cy="14939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139" y="3501183"/>
            <a:ext cx="4082602" cy="7874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904" y="4984121"/>
            <a:ext cx="1146893" cy="6053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 HISSE ABDERRAHMAN     16 MARS 2020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8"/>
    </mc:Choice>
    <mc:Fallback xmlns="">
      <p:transition spd="slow" advTm="6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1167</TotalTime>
  <Words>667</Words>
  <Application>Microsoft Office PowerPoint</Application>
  <PresentationFormat>Grand écran</PresentationFormat>
  <Paragraphs>68</Paragraphs>
  <Slides>7</Slides>
  <Notes>1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THERMODYNAMIQUE FILIERE MP</vt:lpstr>
      <vt:lpstr>CHAPITRE 1:   TRANSFERT THERMIQUE</vt:lpstr>
      <vt:lpstr>3- RÉGIME PERMANENT.</vt:lpstr>
      <vt:lpstr>3- RÉGIME PERMANENT : Notion deRésistance thermique.  </vt:lpstr>
      <vt:lpstr>3-RÉGIME PERMANENT: Résistance d’une Tige isolée latéralement.</vt:lpstr>
      <vt:lpstr>3- RÉGIME PERMANENT :Résistance d’un Tube cylindrique</vt:lpstr>
      <vt:lpstr>3- RÉGIME PERMANENT, Association des résistances thermiques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TRANSFERT THERMIQUE</dc:title>
  <dc:creator>Utilisateur</dc:creator>
  <cp:lastModifiedBy>ABDOU El Hisse</cp:lastModifiedBy>
  <cp:revision>79</cp:revision>
  <dcterms:created xsi:type="dcterms:W3CDTF">2020-03-16T22:19:32Z</dcterms:created>
  <dcterms:modified xsi:type="dcterms:W3CDTF">2020-03-18T20:28:47Z</dcterms:modified>
</cp:coreProperties>
</file>