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78" r:id="rId2"/>
    <p:sldId id="270" r:id="rId3"/>
    <p:sldId id="271" r:id="rId4"/>
    <p:sldId id="272" r:id="rId5"/>
    <p:sldId id="273" r:id="rId6"/>
    <p:sldId id="274" r:id="rId7"/>
    <p:sldId id="27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" initials="U" lastIdx="0" clrIdx="0">
    <p:extLst>
      <p:ext uri="{19B8F6BF-5375-455C-9EA6-DF929625EA0E}">
        <p15:presenceInfo xmlns:p15="http://schemas.microsoft.com/office/powerpoint/2012/main" userId="Utilisateu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commentAuthors" Target="commentAuthors.xml" /><Relationship Id="rId4" Type="http://schemas.openxmlformats.org/officeDocument/2006/relationships/slide" Target="slides/slide3.xml" /><Relationship Id="rId9" Type="http://schemas.openxmlformats.org/officeDocument/2006/relationships/notesMaster" Target="notesMasters/notesMaster1.xml" /><Relationship Id="rId14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EF3D2-7BC2-4DD2-A977-75E9125DF1ED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FC780-BE24-42A6-B0E2-B5CEC96C4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03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567E-2C9C-4C1A-8C09-573AF92F9AB0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C37A-9782-4548-A9BB-B5F76B559F0F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D54F-0591-4957-A425-D778113818CB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77BD-9248-46E3-8805-454F06B8617C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86920-5B05-41A4-A947-1C694AA8BF0B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064B-F3E6-4EBF-93A7-801325238E39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1C80-0673-405B-B5DD-1C33D361C820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F0885-10D6-4017-9DED-6BDC0682C7CF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376D-0D76-436F-B9BC-97AF7E3C2571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65B2-FA19-465E-8D69-0FA4AAE048A6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8A-1852-4FD6-9CA4-7360E992DCA2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BE31-E772-44DA-AA8B-C0FB03447C04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6" Type="http://schemas.openxmlformats.org/officeDocument/2006/relationships/image" Target="../media/image1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5" Type="http://schemas.openxmlformats.org/officeDocument/2006/relationships/image" Target="../media/image1.png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.png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1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.png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6" Type="http://schemas.openxmlformats.org/officeDocument/2006/relationships/image" Target="../media/image10.emf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6" Type="http://schemas.openxmlformats.org/officeDocument/2006/relationships/image" Target="../media/image1.png" /><Relationship Id="rId5" Type="http://schemas.openxmlformats.org/officeDocument/2006/relationships/image" Target="../media/image12.emf" /><Relationship Id="rId4" Type="http://schemas.openxmlformats.org/officeDocument/2006/relationships/image" Target="../media/image1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83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dirty="0"/>
              <a:t>CHAPITRE 1:   TRANSFERT THERMIQUE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4699" y="1545465"/>
            <a:ext cx="11822805" cy="46314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dirty="0"/>
              <a:t>OBJECTIFS</a:t>
            </a:r>
          </a:p>
          <a:p>
            <a:r>
              <a:rPr lang="fr-FR" sz="3600" dirty="0">
                <a:solidFill>
                  <a:srgbClr val="FF0000"/>
                </a:solidFill>
              </a:rPr>
              <a:t>1 DIFFÉRENTS MODES DE TRANSFERT THERMIQUE</a:t>
            </a:r>
          </a:p>
          <a:p>
            <a:r>
              <a:rPr lang="fr-FR" sz="3600" dirty="0">
                <a:solidFill>
                  <a:srgbClr val="FF0000"/>
                </a:solidFill>
              </a:rPr>
              <a:t>2 LA CONDUCTION THERMIQUE, LOI DE FOURIER</a:t>
            </a:r>
          </a:p>
          <a:p>
            <a:r>
              <a:rPr lang="fr-FR" sz="3600" dirty="0">
                <a:solidFill>
                  <a:srgbClr val="FF0000"/>
                </a:solidFill>
              </a:rPr>
              <a:t>3 RÉGIME PERMANENT , RÉSISTANCE THERMIQUE</a:t>
            </a:r>
          </a:p>
          <a:p>
            <a:r>
              <a:rPr lang="fr-FR" sz="3600" dirty="0">
                <a:solidFill>
                  <a:srgbClr val="FF0000"/>
                </a:solidFill>
              </a:rPr>
              <a:t>4 LA CONVECTION THERMIQUE À LA PAROI , LOI DE NEWTON</a:t>
            </a:r>
          </a:p>
          <a:p>
            <a:r>
              <a:rPr lang="fr-FR" sz="3600" dirty="0">
                <a:solidFill>
                  <a:srgbClr val="FF0000"/>
                </a:solidFill>
              </a:rPr>
              <a:t>5 RÉGIME VARIABLE, ÉQUATION DE DIFFUSION THERMIQUE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7"/>
    </mc:Choice>
    <mc:Fallback xmlns="">
      <p:transition spd="slow" advTm="29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2428" y="120427"/>
            <a:ext cx="10761372" cy="8326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4- CONVECTION THERMIQUE</a:t>
            </a:r>
            <a:r>
              <a:rPr lang="fr-FR" b="1" dirty="0"/>
              <a:t>: </a:t>
            </a:r>
            <a:r>
              <a:rPr lang="fr-FR" b="1" dirty="0">
                <a:solidFill>
                  <a:srgbClr val="FF0000"/>
                </a:solidFill>
              </a:rPr>
              <a:t>transfert</a:t>
            </a:r>
            <a:r>
              <a:rPr lang="fr-FR" b="1" dirty="0"/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conducto</a:t>
            </a:r>
            <a:r>
              <a:rPr lang="fr-FR" sz="3600" b="1" dirty="0">
                <a:solidFill>
                  <a:srgbClr val="FF0000"/>
                </a:solidFill>
              </a:rPr>
              <a:t>-convectif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8941" y="953036"/>
            <a:ext cx="11973059" cy="57697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C'est un phénomène complexe qui dépend essentiellement</a:t>
            </a:r>
          </a:p>
          <a:p>
            <a:pPr marL="0" indent="0">
              <a:buNone/>
            </a:pPr>
            <a:r>
              <a:rPr lang="fr-FR" dirty="0"/>
              <a:t> de la vitesse du fluide par rapport à la paroi.</a:t>
            </a:r>
          </a:p>
          <a:p>
            <a:pPr marL="0" indent="0">
              <a:buNone/>
            </a:pPr>
            <a:r>
              <a:rPr lang="fr-FR" dirty="0"/>
              <a:t>C’est  un transfert pariétal à la paroi entre solide et un fluide</a:t>
            </a:r>
          </a:p>
          <a:p>
            <a:pPr marL="0" indent="0">
              <a:buNone/>
            </a:pPr>
            <a:r>
              <a:rPr lang="fr-FR" b="1" u="sng" dirty="0"/>
              <a:t>On distingue deux cas:</a:t>
            </a:r>
          </a:p>
          <a:p>
            <a:pPr marL="0" indent="0">
              <a:buNone/>
            </a:pPr>
            <a:r>
              <a:rPr lang="fr-FR" u="sng" dirty="0">
                <a:solidFill>
                  <a:srgbClr val="FF0000"/>
                </a:solidFill>
              </a:rPr>
              <a:t>CONVECTION NATURELLE</a:t>
            </a:r>
            <a:r>
              <a:rPr lang="fr-FR" dirty="0"/>
              <a:t>: les seuls mouvements du fluide sont ceux engendrés par les variations de densité du fluide dues aux variations de température.</a:t>
            </a:r>
          </a:p>
          <a:p>
            <a:pPr marL="0" indent="0">
              <a:buNone/>
            </a:pPr>
            <a:r>
              <a:rPr lang="fr-FR" u="sng" dirty="0">
                <a:solidFill>
                  <a:srgbClr val="FF0000"/>
                </a:solidFill>
              </a:rPr>
              <a:t>CONVECTION FORCÉE</a:t>
            </a:r>
            <a:r>
              <a:rPr lang="fr-FR" dirty="0"/>
              <a:t>: on impose au fluide une vitesse de déplacement par rapport à la paroi (différence de pression, ventilation...).</a:t>
            </a:r>
          </a:p>
          <a:p>
            <a:pPr marL="0" indent="0">
              <a:buNone/>
            </a:pPr>
            <a:r>
              <a:rPr lang="fr-FR" dirty="0"/>
              <a:t>Dans tous les cas, on admet que la puissance thermique transmise par le fluide à la paroi à travers une surface S est donnée par la </a:t>
            </a:r>
            <a:r>
              <a:rPr lang="fr-FR" b="1" dirty="0"/>
              <a:t>loi de Newton</a:t>
            </a:r>
            <a:r>
              <a:rPr lang="fr-FR" dirty="0"/>
              <a:t>:</a:t>
            </a:r>
          </a:p>
          <a:p>
            <a:pPr marL="0" indent="0">
              <a:buNone/>
            </a:pPr>
            <a:r>
              <a:rPr lang="fr-FR" dirty="0"/>
              <a:t>T</a:t>
            </a:r>
            <a:r>
              <a:rPr lang="fr-FR" sz="1800" dirty="0"/>
              <a:t>0</a:t>
            </a:r>
            <a:r>
              <a:rPr lang="fr-FR" dirty="0"/>
              <a:t> est la température du fluide "loin" de la paroi et T</a:t>
            </a:r>
            <a:r>
              <a:rPr lang="fr-FR" sz="2000" dirty="0"/>
              <a:t>1</a:t>
            </a:r>
            <a:r>
              <a:rPr lang="fr-FR" dirty="0"/>
              <a:t> est celle de la paroi en contact avec le fluide. La variation de température </a:t>
            </a:r>
            <a:r>
              <a:rPr lang="el-GR" dirty="0"/>
              <a:t>Δ</a:t>
            </a:r>
            <a:r>
              <a:rPr lang="fr-FR" dirty="0"/>
              <a:t>T = T</a:t>
            </a:r>
            <a:r>
              <a:rPr lang="fr-FR" sz="2000" dirty="0"/>
              <a:t>0</a:t>
            </a:r>
            <a:r>
              <a:rPr lang="fr-FR" dirty="0"/>
              <a:t>-T</a:t>
            </a:r>
            <a:r>
              <a:rPr lang="fr-FR" sz="2000" dirty="0"/>
              <a:t>1</a:t>
            </a:r>
            <a:r>
              <a:rPr lang="fr-FR" dirty="0"/>
              <a:t> est localisée dans une "couche limite de passage" d'épaisseur variable selon la vitesse du fluide.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760" y="850007"/>
            <a:ext cx="2914157" cy="20348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922" y="4825205"/>
            <a:ext cx="1926670" cy="392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34"/>
    </mc:Choice>
    <mc:Fallback xmlns="">
      <p:transition spd="slow" advTm="96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635" y="17399"/>
            <a:ext cx="12153365" cy="69093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4- </a:t>
            </a:r>
            <a:r>
              <a:rPr lang="fr-FR" sz="3600" b="1" dirty="0">
                <a:solidFill>
                  <a:srgbClr val="FF0000"/>
                </a:solidFill>
              </a:rPr>
              <a:t>CONVECTION THERMIQUE</a:t>
            </a:r>
            <a:r>
              <a:rPr lang="fr-FR" sz="4000" b="1" dirty="0">
                <a:solidFill>
                  <a:srgbClr val="FF0000"/>
                </a:solidFill>
              </a:rPr>
              <a:t>: </a:t>
            </a:r>
            <a:r>
              <a:rPr lang="fr-FR" sz="3100" b="1" dirty="0">
                <a:solidFill>
                  <a:srgbClr val="FF0000"/>
                </a:solidFill>
              </a:rPr>
              <a:t>Résistance thermique </a:t>
            </a:r>
            <a:r>
              <a:rPr lang="fr-FR" sz="3100" b="1" dirty="0" err="1">
                <a:solidFill>
                  <a:srgbClr val="FF0000"/>
                </a:solidFill>
              </a:rPr>
              <a:t>conducto</a:t>
            </a:r>
            <a:r>
              <a:rPr lang="fr-FR" sz="3100" b="1" dirty="0">
                <a:solidFill>
                  <a:srgbClr val="FF0000"/>
                </a:solidFill>
              </a:rPr>
              <a:t>-convective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635" y="708338"/>
            <a:ext cx="12144778" cy="6001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Le coefficient d'échange superficiel</a:t>
            </a:r>
            <a:r>
              <a:rPr lang="fr-FR" dirty="0">
                <a:solidFill>
                  <a:srgbClr val="FF0000"/>
                </a:solidFill>
              </a:rPr>
              <a:t> h </a:t>
            </a:r>
            <a:r>
              <a:rPr lang="fr-FR" dirty="0"/>
              <a:t>(ou </a:t>
            </a:r>
            <a:r>
              <a:rPr lang="fr-FR" u="sng" dirty="0">
                <a:solidFill>
                  <a:srgbClr val="FF0000"/>
                </a:solidFill>
              </a:rPr>
              <a:t>conductance thermique surfacique </a:t>
            </a:r>
            <a:r>
              <a:rPr lang="fr-FR" dirty="0"/>
              <a:t>de la couche de passage) dépend  en  général de</a:t>
            </a:r>
            <a:r>
              <a:rPr lang="fr-FR" b="1" u="sng" dirty="0"/>
              <a:t>:  la nature du fluide </a:t>
            </a:r>
            <a:r>
              <a:rPr lang="fr-FR" dirty="0"/>
              <a:t>et des conditions du </a:t>
            </a:r>
            <a:r>
              <a:rPr lang="fr-FR" b="1" u="sng" dirty="0"/>
              <a:t>régime convectif  </a:t>
            </a:r>
            <a:r>
              <a:rPr lang="fr-FR" dirty="0"/>
              <a:t>et de </a:t>
            </a:r>
            <a:r>
              <a:rPr lang="fr-FR" b="1" u="sng" dirty="0"/>
              <a:t>la vitesse d’écoulement.</a:t>
            </a:r>
          </a:p>
          <a:p>
            <a:pPr>
              <a:buFontTx/>
              <a:buChar char="-"/>
            </a:pPr>
            <a:r>
              <a:rPr lang="fr-FR" dirty="0"/>
              <a:t>en convection forcée, h est indépendant de </a:t>
            </a:r>
            <a:r>
              <a:rPr lang="el-GR" dirty="0"/>
              <a:t>Δ</a:t>
            </a:r>
            <a:r>
              <a:rPr lang="fr-FR" dirty="0"/>
              <a:t>T mais dépend fortement de la vitesse imposée au fluide, de la forme de la paroi, de son état de surface...</a:t>
            </a:r>
          </a:p>
          <a:p>
            <a:pPr>
              <a:buFontTx/>
              <a:buChar char="-"/>
            </a:pPr>
            <a:r>
              <a:rPr lang="fr-FR" dirty="0"/>
              <a:t>en convection naturelle, h dépend de </a:t>
            </a:r>
            <a:r>
              <a:rPr lang="el-GR" dirty="0"/>
              <a:t>Δ</a:t>
            </a:r>
            <a:r>
              <a:rPr lang="fr-FR" dirty="0"/>
              <a:t>T:  h = k (</a:t>
            </a:r>
            <a:r>
              <a:rPr lang="el-GR" dirty="0"/>
              <a:t>Δ</a:t>
            </a:r>
            <a:r>
              <a:rPr lang="fr-FR" dirty="0"/>
              <a:t>T)^¼  où k est un facteur dépendant de l'orientation de la surface.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La variation de température </a:t>
            </a:r>
            <a:r>
              <a:rPr lang="el-GR" dirty="0"/>
              <a:t>Δ</a:t>
            </a:r>
            <a:r>
              <a:rPr lang="fr-FR" dirty="0"/>
              <a:t>T = T</a:t>
            </a:r>
            <a:r>
              <a:rPr lang="fr-FR" sz="2000" dirty="0"/>
              <a:t>0</a:t>
            </a:r>
            <a:r>
              <a:rPr lang="fr-FR" dirty="0"/>
              <a:t>-T</a:t>
            </a:r>
            <a:r>
              <a:rPr lang="fr-FR" sz="2000" dirty="0"/>
              <a:t>1</a:t>
            </a:r>
            <a:r>
              <a:rPr lang="fr-FR" dirty="0"/>
              <a:t> étant localisée dans la couche limite de passage, celle-ci est donc équivalente à un conducteur de résistance: </a:t>
            </a:r>
            <a:r>
              <a:rPr lang="fr-FR" dirty="0" err="1"/>
              <a:t>Rc</a:t>
            </a:r>
            <a:r>
              <a:rPr lang="fr-FR" dirty="0"/>
              <a:t> =</a:t>
            </a:r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453527"/>
              </p:ext>
            </p:extLst>
          </p:nvPr>
        </p:nvGraphicFramePr>
        <p:xfrm>
          <a:off x="901521" y="3694687"/>
          <a:ext cx="9883647" cy="1648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3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4159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ORDRE DE GRANDEURS DE H</a:t>
                      </a:r>
                      <a:r>
                        <a:rPr lang="fr-FR" sz="2000" baseline="0" dirty="0"/>
                        <a:t>         </a:t>
                      </a:r>
                      <a:r>
                        <a:rPr lang="fr-FR" sz="2000" dirty="0"/>
                        <a:t> </a:t>
                      </a:r>
                      <a:r>
                        <a:rPr lang="fr-FR" sz="2000" baseline="0" dirty="0"/>
                        <a:t> ( SI)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2400" dirty="0"/>
                        <a:t>CONVICTION NATURELLE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CONVECTION FORCÉE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625">
                <a:tc>
                  <a:txBody>
                    <a:bodyPr/>
                    <a:lstStyle/>
                    <a:p>
                      <a:r>
                        <a:rPr lang="fr-FR" sz="2400" dirty="0"/>
                        <a:t>Gaz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 5 à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10 à 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625">
                <a:tc>
                  <a:txBody>
                    <a:bodyPr/>
                    <a:lstStyle/>
                    <a:p>
                      <a:r>
                        <a:rPr lang="fr-FR" sz="2400" dirty="0"/>
                        <a:t>LIQUIDES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400</a:t>
                      </a:r>
                      <a:r>
                        <a:rPr lang="fr-FR" sz="2400" b="1" baseline="0" dirty="0"/>
                        <a:t> à 1000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300</a:t>
                      </a:r>
                      <a:r>
                        <a:rPr lang="fr-FR" sz="2400" b="1" baseline="0" dirty="0"/>
                        <a:t> à 12000</a:t>
                      </a:r>
                      <a:endParaRPr lang="fr-FR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166" y="5692462"/>
            <a:ext cx="1372491" cy="5547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88"/>
    </mc:Choice>
    <mc:Fallback xmlns="">
      <p:transition spd="slow" advTm="93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"/>
            <a:ext cx="12041746" cy="101794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4- CONVECTION THERMIQUE:</a:t>
            </a:r>
            <a:br>
              <a:rPr lang="fr-FR" dirty="0"/>
            </a:br>
            <a:r>
              <a:rPr lang="fr-FR" sz="4000" dirty="0">
                <a:solidFill>
                  <a:srgbClr val="FF0000"/>
                </a:solidFill>
              </a:rPr>
              <a:t>Transfert thermique  entre deux fluides à travers un mur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017942"/>
            <a:ext cx="12041745" cy="5840058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Pour un mur d'épaisseur ℓ, de conductivité λ  </a:t>
            </a:r>
          </a:p>
          <a:p>
            <a:pPr marL="0" indent="0">
              <a:buNone/>
            </a:pPr>
            <a:r>
              <a:rPr lang="fr-FR" dirty="0"/>
              <a:t>  (résistance thermique </a:t>
            </a:r>
            <a:r>
              <a:rPr lang="fr-FR" dirty="0" err="1"/>
              <a:t>R</a:t>
            </a:r>
            <a:r>
              <a:rPr lang="fr-FR" sz="2000" dirty="0" err="1"/>
              <a:t>m</a:t>
            </a:r>
            <a:r>
              <a:rPr lang="fr-FR" dirty="0"/>
              <a:t>) en contact avec 2 fluides, </a:t>
            </a:r>
          </a:p>
          <a:p>
            <a:pPr marL="0" indent="0">
              <a:buNone/>
            </a:pPr>
            <a:r>
              <a:rPr lang="fr-FR" dirty="0"/>
              <a:t>  la résistance totale est équivalente à 3 résistances en série: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R = R</a:t>
            </a:r>
            <a:r>
              <a:rPr lang="fr-FR" sz="2000" dirty="0"/>
              <a:t>c1</a:t>
            </a:r>
            <a:r>
              <a:rPr lang="fr-FR" dirty="0"/>
              <a:t> + </a:t>
            </a:r>
            <a:r>
              <a:rPr lang="fr-FR" dirty="0" err="1"/>
              <a:t>R</a:t>
            </a:r>
            <a:r>
              <a:rPr lang="fr-FR" sz="2000" dirty="0" err="1"/>
              <a:t>m</a:t>
            </a:r>
            <a:r>
              <a:rPr lang="fr-FR" dirty="0"/>
              <a:t> + R</a:t>
            </a:r>
            <a:r>
              <a:rPr lang="fr-FR" sz="2000" dirty="0"/>
              <a:t>c2</a:t>
            </a:r>
            <a:r>
              <a:rPr lang="fr-FR" dirty="0"/>
              <a:t>=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122" y="1017942"/>
            <a:ext cx="2665926" cy="26138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877" y="3356171"/>
            <a:ext cx="2428081" cy="8633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0" y="4219568"/>
            <a:ext cx="1195159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dirty="0">
                <a:solidFill>
                  <a:srgbClr val="FF0000"/>
                </a:solidFill>
              </a:rPr>
              <a:t>La puissance transmise par le premier fluide à T</a:t>
            </a:r>
            <a:r>
              <a:rPr lang="fr-FR" sz="1600" dirty="0">
                <a:solidFill>
                  <a:srgbClr val="FF0000"/>
                </a:solidFill>
              </a:rPr>
              <a:t>0</a:t>
            </a:r>
            <a:r>
              <a:rPr lang="fr-FR" sz="2200" dirty="0">
                <a:solidFill>
                  <a:srgbClr val="FF0000"/>
                </a:solidFill>
              </a:rPr>
              <a:t> au second à T</a:t>
            </a:r>
            <a:r>
              <a:rPr lang="fr-FR" dirty="0">
                <a:solidFill>
                  <a:srgbClr val="FF0000"/>
                </a:solidFill>
              </a:rPr>
              <a:t>3</a:t>
            </a:r>
            <a:r>
              <a:rPr lang="fr-FR" sz="2200" dirty="0">
                <a:solidFill>
                  <a:srgbClr val="FF0000"/>
                </a:solidFill>
              </a:rPr>
              <a:t>, à travers une surface S, est égale à: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Pratiquement on admet:	hi  ≈ 8 à 10 W m-2 K-1	pour l'air calme (intérieur d'une pièce)</a:t>
            </a:r>
          </a:p>
          <a:p>
            <a:r>
              <a:rPr lang="fr-FR" sz="2400" dirty="0"/>
              <a:t>	                                         </a:t>
            </a:r>
            <a:r>
              <a:rPr lang="fr-FR" sz="2400" dirty="0" err="1"/>
              <a:t>he</a:t>
            </a:r>
            <a:r>
              <a:rPr lang="fr-FR" sz="2400" dirty="0"/>
              <a:t> ≈ 20           "	(pour l'air extérieur ).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696" y="4748116"/>
            <a:ext cx="2360262" cy="8465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1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42"/>
    </mc:Choice>
    <mc:Fallback xmlns="">
      <p:transition spd="slow" advTm="93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699" y="197699"/>
            <a:ext cx="11947301" cy="11288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sz="4000" dirty="0">
                <a:solidFill>
                  <a:srgbClr val="FF0000"/>
                </a:solidFill>
              </a:rPr>
              <a:t>4- CONVECTION THERMIQUE: </a:t>
            </a:r>
            <a:br>
              <a:rPr lang="fr-FR" sz="4000" dirty="0">
                <a:solidFill>
                  <a:srgbClr val="FF0000"/>
                </a:solidFill>
              </a:rPr>
            </a:br>
            <a:r>
              <a:rPr lang="fr-FR" sz="4000" dirty="0">
                <a:solidFill>
                  <a:srgbClr val="FF0000"/>
                </a:solidFill>
              </a:rPr>
              <a:t>Remarque Importante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5307" y="1326524"/>
            <a:ext cx="10748493" cy="5164427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pPr algn="just"/>
            <a:r>
              <a:rPr lang="fr-FR" sz="3600" dirty="0"/>
              <a:t>A la puissance échangée par convection, il faut ajouter la puissance échangée par rayonnement également proportionnelle à la surface d'échange S et à la différence des températures </a:t>
            </a:r>
            <a:r>
              <a:rPr lang="el-GR" sz="3600" dirty="0"/>
              <a:t>Δ</a:t>
            </a:r>
            <a:r>
              <a:rPr lang="fr-FR" sz="3600" dirty="0"/>
              <a:t>T (si elle n'est pas trop grande) et dépendant aussi de l'état de la surface du corps (couleur, rugosité...).</a:t>
            </a:r>
          </a:p>
          <a:p>
            <a:pPr algn="just"/>
            <a:r>
              <a:rPr lang="fr-FR" sz="3600" dirty="0"/>
              <a:t>On peut encore utiliser la loi de Newton </a:t>
            </a:r>
            <a:r>
              <a:rPr lang="fr-FR" sz="4800" b="1" u="sng" dirty="0"/>
              <a:t>P = </a:t>
            </a:r>
            <a:r>
              <a:rPr lang="fr-FR" sz="4800" b="1" u="sng" dirty="0" err="1"/>
              <a:t>hS</a:t>
            </a:r>
            <a:r>
              <a:rPr lang="fr-FR" sz="4800" b="1" u="sng" dirty="0"/>
              <a:t> </a:t>
            </a:r>
            <a:r>
              <a:rPr lang="el-GR" sz="4800" b="1" u="sng" dirty="0"/>
              <a:t>Δ</a:t>
            </a:r>
            <a:r>
              <a:rPr lang="fr-FR" sz="4800" b="1" u="sng" dirty="0"/>
              <a:t>T</a:t>
            </a:r>
            <a:r>
              <a:rPr lang="fr-FR" sz="4800" dirty="0"/>
              <a:t>,</a:t>
            </a:r>
          </a:p>
          <a:p>
            <a:pPr marL="0" indent="0" algn="just">
              <a:buNone/>
            </a:pPr>
            <a:r>
              <a:rPr lang="el-GR" sz="3600" dirty="0"/>
              <a:t> </a:t>
            </a:r>
            <a:r>
              <a:rPr lang="fr-FR" sz="3600" dirty="0"/>
              <a:t> où le coefficient global d'échange h tient compte des 2 phénomènes de convection et de rayonnement:</a:t>
            </a:r>
          </a:p>
          <a:p>
            <a:pPr marL="0" indent="0" algn="ctr">
              <a:buNone/>
            </a:pPr>
            <a:r>
              <a:rPr lang="fr-FR" sz="4400" u="sng" dirty="0"/>
              <a:t>h = </a:t>
            </a:r>
            <a:r>
              <a:rPr lang="fr-FR" sz="4400" u="sng" dirty="0" err="1"/>
              <a:t>h</a:t>
            </a:r>
            <a:r>
              <a:rPr lang="fr-FR" sz="3200" u="sng" dirty="0" err="1"/>
              <a:t>c</a:t>
            </a:r>
            <a:r>
              <a:rPr lang="fr-FR" sz="4400" u="sng" dirty="0"/>
              <a:t> + </a:t>
            </a:r>
            <a:r>
              <a:rPr lang="fr-FR" sz="4400" u="sng" dirty="0" err="1"/>
              <a:t>h</a:t>
            </a:r>
            <a:r>
              <a:rPr lang="fr-FR" u="sng" dirty="0" err="1"/>
              <a:t>r</a:t>
            </a:r>
            <a:r>
              <a:rPr lang="fr-FR" sz="4400" u="sng" dirty="0"/>
              <a:t>.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4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03"/>
    </mc:Choice>
    <mc:Fallback xmlns="">
      <p:transition spd="slow" advTm="5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38637"/>
            <a:ext cx="10515600" cy="8068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5- </a:t>
            </a:r>
            <a:r>
              <a:rPr lang="fr-FR" b="1" dirty="0">
                <a:solidFill>
                  <a:srgbClr val="FF0000"/>
                </a:solidFill>
              </a:rPr>
              <a:t>RÉGIME VARIABLE</a:t>
            </a:r>
            <a:r>
              <a:rPr lang="fr-FR" dirty="0">
                <a:solidFill>
                  <a:srgbClr val="FF0000"/>
                </a:solidFill>
              </a:rPr>
              <a:t>. Équation de diffusion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68214"/>
            <a:ext cx="12192000" cy="6089785"/>
          </a:xfrm>
        </p:spPr>
        <p:txBody>
          <a:bodyPr/>
          <a:lstStyle/>
          <a:p>
            <a:r>
              <a:rPr lang="fr-FR" dirty="0"/>
              <a:t>Soit un cylindre droit de bases d'aire S </a:t>
            </a:r>
          </a:p>
          <a:p>
            <a:pPr marL="0" indent="0">
              <a:buNone/>
            </a:pPr>
            <a:r>
              <a:rPr lang="fr-FR" dirty="0"/>
              <a:t>et d'abscisses x et </a:t>
            </a:r>
            <a:r>
              <a:rPr lang="fr-FR" dirty="0" err="1"/>
              <a:t>x+dx</a:t>
            </a:r>
            <a:r>
              <a:rPr lang="fr-FR" dirty="0"/>
              <a:t> soumis à un gradient </a:t>
            </a:r>
          </a:p>
          <a:p>
            <a:r>
              <a:rPr lang="fr-FR" dirty="0"/>
              <a:t>de température unidirectionnel selon l'axe </a:t>
            </a:r>
            <a:r>
              <a:rPr lang="fr-FR" dirty="0" err="1"/>
              <a:t>x'x</a:t>
            </a:r>
            <a:r>
              <a:rPr lang="fr-FR" dirty="0"/>
              <a:t>.</a:t>
            </a:r>
          </a:p>
          <a:p>
            <a:r>
              <a:rPr lang="fr-FR" dirty="0"/>
              <a:t>Entre les dates t et </a:t>
            </a:r>
            <a:r>
              <a:rPr lang="fr-FR" dirty="0" err="1"/>
              <a:t>t+dt</a:t>
            </a:r>
            <a:r>
              <a:rPr lang="fr-FR" dirty="0"/>
              <a:t>, ce cylindre reçoit par conduction à travers la première base l'énergie P (</a:t>
            </a:r>
            <a:r>
              <a:rPr lang="fr-FR" dirty="0" err="1"/>
              <a:t>x,t</a:t>
            </a:r>
            <a:r>
              <a:rPr lang="fr-FR" dirty="0"/>
              <a:t>)</a:t>
            </a:r>
            <a:r>
              <a:rPr lang="fr-FR" dirty="0" err="1"/>
              <a:t>dt</a:t>
            </a:r>
            <a:r>
              <a:rPr lang="fr-FR" dirty="0"/>
              <a:t> et cède à travers la seconde l'énergie P (</a:t>
            </a:r>
            <a:r>
              <a:rPr lang="fr-FR" dirty="0" err="1"/>
              <a:t>x+dx,t</a:t>
            </a:r>
            <a:r>
              <a:rPr lang="fr-FR" dirty="0"/>
              <a:t>)</a:t>
            </a:r>
            <a:r>
              <a:rPr lang="fr-FR" dirty="0" err="1"/>
              <a:t>dt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L'énergie effectivement reçue est égale à</a:t>
            </a:r>
          </a:p>
          <a:p>
            <a:r>
              <a:rPr lang="fr-FR" dirty="0"/>
              <a:t> Si la pression extérieure est constante (évolution isobare), cette énergie reçue est aussi égale d'après le 1er principe de la thermodynamique à  </a:t>
            </a:r>
            <a:r>
              <a:rPr lang="el-GR" dirty="0"/>
              <a:t>δ</a:t>
            </a:r>
            <a:r>
              <a:rPr lang="fr-FR" dirty="0"/>
              <a:t>m </a:t>
            </a:r>
            <a:r>
              <a:rPr lang="fr-FR" dirty="0" err="1"/>
              <a:t>c</a:t>
            </a:r>
            <a:r>
              <a:rPr lang="fr-FR" sz="2000" dirty="0" err="1"/>
              <a:t>p</a:t>
            </a:r>
            <a:r>
              <a:rPr lang="fr-FR" dirty="0"/>
              <a:t> </a:t>
            </a:r>
            <a:r>
              <a:rPr lang="fr-FR" dirty="0" err="1"/>
              <a:t>dT</a:t>
            </a:r>
            <a:r>
              <a:rPr lang="fr-FR" dirty="0"/>
              <a:t>. </a:t>
            </a:r>
          </a:p>
          <a:p>
            <a:r>
              <a:rPr lang="fr-FR" dirty="0"/>
              <a:t> </a:t>
            </a:r>
            <a:r>
              <a:rPr lang="el-GR" dirty="0"/>
              <a:t>δ</a:t>
            </a:r>
            <a:r>
              <a:rPr lang="fr-FR" dirty="0"/>
              <a:t>m = µ</a:t>
            </a:r>
            <a:r>
              <a:rPr lang="fr-FR" dirty="0" err="1"/>
              <a:t>Sdx</a:t>
            </a:r>
            <a:r>
              <a:rPr lang="fr-FR" dirty="0"/>
              <a:t> est la masse du système étudié, de masse volumique µ, et </a:t>
            </a:r>
            <a:r>
              <a:rPr lang="fr-FR" dirty="0" err="1"/>
              <a:t>c</a:t>
            </a:r>
            <a:r>
              <a:rPr lang="fr-FR" sz="1800" dirty="0" err="1"/>
              <a:t>p</a:t>
            </a:r>
            <a:r>
              <a:rPr lang="fr-FR" dirty="0"/>
              <a:t> sa chaleur massique à pression constante. L'équation d'évolution s'écrit donc 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162" y="3355427"/>
            <a:ext cx="5394975" cy="9153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923" y="5924282"/>
            <a:ext cx="7134895" cy="9337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219" y="768213"/>
            <a:ext cx="4234613" cy="1532586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51"/>
    </mc:Choice>
    <mc:Fallback xmlns="">
      <p:transition spd="slow" advTm="13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1797048" cy="665185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5- </a:t>
            </a:r>
            <a:r>
              <a:rPr lang="fr-FR" b="1" dirty="0">
                <a:solidFill>
                  <a:srgbClr val="FF0000"/>
                </a:solidFill>
              </a:rPr>
              <a:t>RÉGIME VARIABLE</a:t>
            </a:r>
            <a:r>
              <a:rPr lang="fr-FR" dirty="0">
                <a:solidFill>
                  <a:srgbClr val="FF0000"/>
                </a:solidFill>
              </a:rPr>
              <a:t>. Coefficient de diffusion thermique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547" y="1159193"/>
            <a:ext cx="11771290" cy="503064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coefficient de diffusion thermique  D (ou diffusivité) et s'exprime en m2 s-1.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S'il y a d'autres énergies reçues (par convection, par effet Joule, par désintégration radioactive du matériau...), elles s'ajoutent à </a:t>
            </a:r>
            <a:r>
              <a:rPr lang="el-GR" dirty="0"/>
              <a:t>δ</a:t>
            </a:r>
            <a:r>
              <a:rPr lang="fr-FR" dirty="0" err="1"/>
              <a:t>Q</a:t>
            </a:r>
            <a:r>
              <a:rPr lang="fr-FR" sz="2000" dirty="0" err="1"/>
              <a:t>conduction</a:t>
            </a:r>
            <a:r>
              <a:rPr lang="fr-FR" dirty="0"/>
              <a:t> dans le bilan énergétique et l'équation d'évolution devient:</a:t>
            </a:r>
          </a:p>
          <a:p>
            <a:pPr marL="0" indent="0" algn="ctr">
              <a:buNone/>
            </a:pPr>
            <a:r>
              <a:rPr lang="fr-FR" dirty="0" err="1"/>
              <a:t>Σénergies</a:t>
            </a:r>
            <a:r>
              <a:rPr lang="fr-FR" dirty="0"/>
              <a:t> reçues = </a:t>
            </a:r>
            <a:r>
              <a:rPr lang="el-GR" dirty="0"/>
              <a:t>δ</a:t>
            </a:r>
            <a:r>
              <a:rPr lang="fr-FR" dirty="0"/>
              <a:t>m </a:t>
            </a:r>
            <a:r>
              <a:rPr lang="fr-FR" dirty="0" err="1"/>
              <a:t>c</a:t>
            </a:r>
            <a:r>
              <a:rPr lang="fr-FR" sz="2000" dirty="0" err="1"/>
              <a:t>p</a:t>
            </a:r>
            <a:r>
              <a:rPr lang="fr-FR" dirty="0"/>
              <a:t> </a:t>
            </a:r>
            <a:r>
              <a:rPr lang="fr-FR" dirty="0" err="1"/>
              <a:t>dT</a:t>
            </a:r>
            <a:r>
              <a:rPr lang="fr-FR" dirty="0"/>
              <a:t> = µ</a:t>
            </a:r>
            <a:r>
              <a:rPr lang="fr-FR" dirty="0" err="1"/>
              <a:t>Sc</a:t>
            </a:r>
            <a:r>
              <a:rPr lang="fr-FR" sz="2000" dirty="0" err="1"/>
              <a:t>p</a:t>
            </a:r>
            <a:r>
              <a:rPr lang="fr-FR" dirty="0"/>
              <a:t> dx </a:t>
            </a:r>
            <a:r>
              <a:rPr lang="fr-FR" dirty="0" err="1"/>
              <a:t>dT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621" y="1622832"/>
            <a:ext cx="1273237" cy="8047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769" y="4700788"/>
            <a:ext cx="7212169" cy="1712890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3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20"/>
    </mc:Choice>
    <mc:Fallback xmlns="">
      <p:transition spd="slow" advTm="6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1172</TotalTime>
  <Words>790</Words>
  <Application>Microsoft Office PowerPoint</Application>
  <PresentationFormat>Grand écran</PresentationFormat>
  <Paragraphs>77</Paragraphs>
  <Slides>7</Slides>
  <Notes>0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CHAPITRE 1:   TRANSFERT THERMIQUE</vt:lpstr>
      <vt:lpstr>4- CONVECTION THERMIQUE: transfert conducto-convectif</vt:lpstr>
      <vt:lpstr>4- CONVECTION THERMIQUE: Résistance thermique conducto-convective</vt:lpstr>
      <vt:lpstr>4- CONVECTION THERMIQUE: Transfert thermique  entre deux fluides à travers un mur</vt:lpstr>
      <vt:lpstr>4- CONVECTION THERMIQUE:  Remarque Importante</vt:lpstr>
      <vt:lpstr>5- RÉGIME VARIABLE. Équation de diffusion</vt:lpstr>
      <vt:lpstr>5- RÉGIME VARIABLE. Coefficient de diffusion thermique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TRANSFERT THERMIQUE</dc:title>
  <dc:creator>Utilisateur</dc:creator>
  <cp:lastModifiedBy>ABDOU El Hisse</cp:lastModifiedBy>
  <cp:revision>81</cp:revision>
  <dcterms:created xsi:type="dcterms:W3CDTF">2020-03-16T22:19:32Z</dcterms:created>
  <dcterms:modified xsi:type="dcterms:W3CDTF">2020-03-18T21:58:16Z</dcterms:modified>
</cp:coreProperties>
</file>