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74" r:id="rId9"/>
    <p:sldId id="275" r:id="rId10"/>
    <p:sldId id="276" r:id="rId11"/>
    <p:sldId id="265" r:id="rId12"/>
    <p:sldId id="272" r:id="rId13"/>
    <p:sldId id="273"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77"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7B074C8D-5D53-4ECE-8E41-0554900B1212}" type="slidenum">
              <a:rPr lang="fr-FR"/>
              <a:pPr>
                <a:defRPr/>
              </a:pPr>
              <a:t>‹N°›</a:t>
            </a:fld>
            <a:endParaRPr lang="fr-F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7C3F60A-A962-4D45-848C-FBAB2AEF8C83}" type="datetimeFigureOut">
              <a:rPr lang="fr-FR" smtClean="0"/>
              <a:pPr/>
              <a:t>09/04/2020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215997-0BFB-4F86-ACC0-2E321E570EA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3F60A-A962-4D45-848C-FBAB2AEF8C83}" type="datetimeFigureOut">
              <a:rPr lang="fr-FR" smtClean="0"/>
              <a:pPr/>
              <a:t>09/04/2020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15997-0BFB-4F86-ACC0-2E321E570EA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fr/url?sa=i&amp;url=https://astronomia.fr/seminaires/annee1112/chimie.php&amp;psig=AOvVaw2a4YYxFbc5KurLIFSdQRMA&amp;ust=1585866173603000&amp;source=images&amp;cd=vfe&amp;ved=0CAIQjRxqFwoTCPiA25eiyOgCFQAAAAAdAAAAABA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1916832"/>
            <a:ext cx="9144000" cy="2577086"/>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476672"/>
            <a:ext cx="8460432" cy="5312223"/>
          </a:xfrm>
          <a:prstGeom prst="rect">
            <a:avLst/>
          </a:prstGeom>
        </p:spPr>
        <p:txBody>
          <a:bodyPr wrap="square">
            <a:spAutoFit/>
          </a:bodyPr>
          <a:lstStyle/>
          <a:p>
            <a:pPr marL="342900" indent="-342900">
              <a:spcBef>
                <a:spcPct val="20000"/>
              </a:spcBef>
            </a:pPr>
            <a:r>
              <a:rPr lang="en-US" sz="3200" dirty="0" smtClean="0">
                <a:cs typeface="Times New Roman" pitchFamily="18" charset="0"/>
              </a:rPr>
              <a:t>H (Z=1) :	1</a:t>
            </a:r>
            <a:r>
              <a:rPr lang="en-US" sz="3200" i="1" dirty="0" smtClean="0">
                <a:cs typeface="Times New Roman" pitchFamily="18" charset="0"/>
              </a:rPr>
              <a:t>s</a:t>
            </a:r>
            <a:r>
              <a:rPr lang="en-US" sz="3200" baseline="30000" dirty="0" smtClean="0">
                <a:cs typeface="Times New Roman" pitchFamily="18" charset="0"/>
              </a:rPr>
              <a:t>1</a:t>
            </a:r>
            <a:endParaRPr lang="en-US" sz="3200" dirty="0" smtClean="0">
              <a:cs typeface="Times New Roman" pitchFamily="18" charset="0"/>
            </a:endParaRPr>
          </a:p>
          <a:p>
            <a:pPr marL="342900" indent="-342900">
              <a:spcBef>
                <a:spcPct val="20000"/>
              </a:spcBef>
            </a:pPr>
            <a:r>
              <a:rPr lang="en-US" sz="3200" dirty="0" smtClean="0">
                <a:cs typeface="Times New Roman" pitchFamily="18" charset="0"/>
              </a:rPr>
              <a:t>He (Z=2)  : 1</a:t>
            </a:r>
            <a:r>
              <a:rPr lang="en-US" sz="3200" i="1" dirty="0" smtClean="0">
                <a:cs typeface="Times New Roman" pitchFamily="18" charset="0"/>
              </a:rPr>
              <a:t>s</a:t>
            </a:r>
            <a:r>
              <a:rPr lang="en-US" sz="3200" baseline="30000" dirty="0" smtClean="0">
                <a:cs typeface="Times New Roman" pitchFamily="18" charset="0"/>
              </a:rPr>
              <a:t>2</a:t>
            </a:r>
            <a:endParaRPr lang="en-US" sz="3200" dirty="0" smtClean="0">
              <a:cs typeface="Times New Roman" pitchFamily="18" charset="0"/>
            </a:endParaRPr>
          </a:p>
          <a:p>
            <a:pPr marL="342900" indent="-342900">
              <a:spcBef>
                <a:spcPct val="20000"/>
              </a:spcBef>
            </a:pPr>
            <a:r>
              <a:rPr lang="en-US" sz="3200" dirty="0" smtClean="0">
                <a:cs typeface="Times New Roman" pitchFamily="18" charset="0"/>
              </a:rPr>
              <a:t>Li (Z=3) : </a:t>
            </a:r>
            <a:r>
              <a:rPr lang="en-US" sz="3200" dirty="0" smtClean="0">
                <a:cs typeface="Times New Roman" pitchFamily="18" charset="0"/>
              </a:rPr>
              <a:t>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1</a:t>
            </a:r>
            <a:endParaRPr lang="en-US" sz="3200" baseline="30000" dirty="0" smtClean="0">
              <a:cs typeface="Times New Roman" pitchFamily="18" charset="0"/>
            </a:endParaRPr>
          </a:p>
          <a:p>
            <a:pPr marL="342900" indent="-342900">
              <a:spcBef>
                <a:spcPct val="20000"/>
              </a:spcBef>
            </a:pPr>
            <a:r>
              <a:rPr lang="en-US" sz="3200" dirty="0" smtClean="0">
                <a:cs typeface="Times New Roman" pitchFamily="18" charset="0"/>
              </a:rPr>
              <a:t>Be (Z=4) : 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endParaRPr lang="en-US" sz="3200" dirty="0" smtClean="0">
              <a:cs typeface="Times New Roman" pitchFamily="18" charset="0"/>
            </a:endParaRPr>
          </a:p>
          <a:p>
            <a:pPr marL="342900" indent="-342900">
              <a:spcBef>
                <a:spcPct val="20000"/>
              </a:spcBef>
            </a:pPr>
            <a:r>
              <a:rPr lang="en-US" sz="3200" dirty="0" smtClean="0">
                <a:cs typeface="Times New Roman" pitchFamily="18" charset="0"/>
              </a:rPr>
              <a:t>B (Z=5) : </a:t>
            </a:r>
            <a:r>
              <a:rPr lang="en-US" sz="3200" dirty="0" smtClean="0">
                <a:cs typeface="Times New Roman" pitchFamily="18" charset="0"/>
              </a:rPr>
              <a:t>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p</a:t>
            </a:r>
            <a:r>
              <a:rPr lang="en-US" sz="3200" baseline="30000" dirty="0" smtClean="0">
                <a:cs typeface="Times New Roman" pitchFamily="18" charset="0"/>
              </a:rPr>
              <a:t>1</a:t>
            </a:r>
          </a:p>
          <a:p>
            <a:pPr marL="342900" indent="-342900">
              <a:spcBef>
                <a:spcPct val="20000"/>
              </a:spcBef>
            </a:pPr>
            <a:r>
              <a:rPr lang="en-US" sz="3200" dirty="0" smtClean="0">
                <a:cs typeface="Times New Roman" pitchFamily="18" charset="0"/>
              </a:rPr>
              <a:t>C </a:t>
            </a:r>
            <a:r>
              <a:rPr lang="en-US" sz="3200" dirty="0" smtClean="0">
                <a:cs typeface="Times New Roman" pitchFamily="18" charset="0"/>
              </a:rPr>
              <a:t>(</a:t>
            </a:r>
            <a:r>
              <a:rPr lang="en-US" sz="3200" dirty="0" smtClean="0">
                <a:cs typeface="Times New Roman" pitchFamily="18" charset="0"/>
              </a:rPr>
              <a:t>Z=6) </a:t>
            </a:r>
            <a:r>
              <a:rPr lang="en-US" sz="3200" dirty="0" smtClean="0">
                <a:cs typeface="Times New Roman" pitchFamily="18" charset="0"/>
              </a:rPr>
              <a:t>: </a:t>
            </a:r>
            <a:r>
              <a:rPr lang="en-US" sz="3200" dirty="0" smtClean="0">
                <a:cs typeface="Times New Roman" pitchFamily="18" charset="0"/>
              </a:rPr>
              <a:t>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p</a:t>
            </a:r>
            <a:r>
              <a:rPr lang="en-US" sz="3200" baseline="30000" dirty="0" smtClean="0">
                <a:cs typeface="Times New Roman" pitchFamily="18" charset="0"/>
              </a:rPr>
              <a:t>2</a:t>
            </a:r>
          </a:p>
          <a:p>
            <a:pPr marL="342900" indent="-342900">
              <a:spcBef>
                <a:spcPct val="20000"/>
              </a:spcBef>
            </a:pPr>
            <a:r>
              <a:rPr lang="en-US" sz="3200" dirty="0" smtClean="0">
                <a:cs typeface="Times New Roman" pitchFamily="18" charset="0"/>
              </a:rPr>
              <a:t>N </a:t>
            </a:r>
            <a:r>
              <a:rPr lang="en-US" sz="3200" dirty="0" smtClean="0">
                <a:cs typeface="Times New Roman" pitchFamily="18" charset="0"/>
              </a:rPr>
              <a:t>(Z=7) : </a:t>
            </a:r>
            <a:r>
              <a:rPr lang="en-US" sz="3200" dirty="0" smtClean="0">
                <a:cs typeface="Times New Roman" pitchFamily="18" charset="0"/>
              </a:rPr>
              <a:t>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p</a:t>
            </a:r>
            <a:r>
              <a:rPr lang="en-US" sz="3200" baseline="30000" dirty="0" smtClean="0">
                <a:cs typeface="Times New Roman" pitchFamily="18" charset="0"/>
              </a:rPr>
              <a:t>3</a:t>
            </a:r>
          </a:p>
          <a:p>
            <a:pPr marL="342900" indent="-342900">
              <a:spcBef>
                <a:spcPct val="20000"/>
              </a:spcBef>
            </a:pPr>
            <a:r>
              <a:rPr lang="en-US" sz="3200" dirty="0" err="1" smtClean="0">
                <a:cs typeface="Times New Roman" pitchFamily="18" charset="0"/>
              </a:rPr>
              <a:t>Cl</a:t>
            </a:r>
            <a:r>
              <a:rPr lang="en-US" sz="3200" dirty="0" smtClean="0">
                <a:cs typeface="Times New Roman" pitchFamily="18" charset="0"/>
              </a:rPr>
              <a:t> </a:t>
            </a:r>
            <a:r>
              <a:rPr lang="en-US" sz="3200" dirty="0" smtClean="0">
                <a:cs typeface="Times New Roman" pitchFamily="18" charset="0"/>
              </a:rPr>
              <a:t>(</a:t>
            </a:r>
            <a:r>
              <a:rPr lang="en-US" sz="3200" dirty="0" smtClean="0">
                <a:cs typeface="Times New Roman" pitchFamily="18" charset="0"/>
              </a:rPr>
              <a:t>Z=17) </a:t>
            </a:r>
            <a:r>
              <a:rPr lang="en-US" sz="3200" dirty="0" smtClean="0">
                <a:cs typeface="Times New Roman" pitchFamily="18" charset="0"/>
              </a:rPr>
              <a:t>: </a:t>
            </a:r>
            <a:r>
              <a:rPr lang="en-US" sz="3200" dirty="0" smtClean="0">
                <a:cs typeface="Times New Roman" pitchFamily="18" charset="0"/>
              </a:rPr>
              <a:t>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p</a:t>
            </a:r>
            <a:r>
              <a:rPr lang="en-US" sz="3200" baseline="30000" dirty="0" smtClean="0">
                <a:cs typeface="Times New Roman" pitchFamily="18" charset="0"/>
              </a:rPr>
              <a:t>6</a:t>
            </a:r>
            <a:r>
              <a:rPr lang="en-US" sz="3200" dirty="0" smtClean="0">
                <a:cs typeface="Times New Roman" pitchFamily="18" charset="0"/>
              </a:rPr>
              <a:t>3</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3</a:t>
            </a:r>
            <a:r>
              <a:rPr lang="en-US" sz="3200" i="1" dirty="0" smtClean="0">
                <a:cs typeface="Times New Roman" pitchFamily="18" charset="0"/>
              </a:rPr>
              <a:t>p</a:t>
            </a:r>
            <a:r>
              <a:rPr lang="en-US" sz="3200" baseline="30000" dirty="0" smtClean="0">
                <a:cs typeface="Times New Roman" pitchFamily="18" charset="0"/>
              </a:rPr>
              <a:t>5</a:t>
            </a:r>
          </a:p>
          <a:p>
            <a:pPr marL="342900" indent="-342900">
              <a:spcBef>
                <a:spcPct val="20000"/>
              </a:spcBef>
            </a:pPr>
            <a:r>
              <a:rPr lang="en-US" sz="3200" dirty="0" smtClean="0">
                <a:cs typeface="Times New Roman" pitchFamily="18" charset="0"/>
              </a:rPr>
              <a:t>Fe (Z=26) : 1</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2</a:t>
            </a:r>
            <a:r>
              <a:rPr lang="en-US" sz="3200" i="1" dirty="0" smtClean="0">
                <a:cs typeface="Times New Roman" pitchFamily="18" charset="0"/>
              </a:rPr>
              <a:t>p</a:t>
            </a:r>
            <a:r>
              <a:rPr lang="en-US" sz="3200" baseline="30000" dirty="0" smtClean="0">
                <a:cs typeface="Times New Roman" pitchFamily="18" charset="0"/>
              </a:rPr>
              <a:t>6</a:t>
            </a:r>
            <a:r>
              <a:rPr lang="en-US" sz="3200" dirty="0" smtClean="0">
                <a:cs typeface="Times New Roman" pitchFamily="18" charset="0"/>
              </a:rPr>
              <a:t>3</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3</a:t>
            </a:r>
            <a:r>
              <a:rPr lang="en-US" sz="3200" i="1" dirty="0" smtClean="0">
                <a:cs typeface="Times New Roman" pitchFamily="18" charset="0"/>
              </a:rPr>
              <a:t>p</a:t>
            </a:r>
            <a:r>
              <a:rPr lang="en-US" sz="3200" baseline="30000" dirty="0" smtClean="0">
                <a:cs typeface="Times New Roman" pitchFamily="18" charset="0"/>
              </a:rPr>
              <a:t>6</a:t>
            </a:r>
            <a:r>
              <a:rPr lang="en-US" sz="3200" dirty="0" smtClean="0">
                <a:cs typeface="Times New Roman" pitchFamily="18" charset="0"/>
              </a:rPr>
              <a:t>4</a:t>
            </a:r>
            <a:r>
              <a:rPr lang="en-US" sz="3200" i="1" dirty="0" smtClean="0">
                <a:cs typeface="Times New Roman" pitchFamily="18" charset="0"/>
              </a:rPr>
              <a:t>s</a:t>
            </a:r>
            <a:r>
              <a:rPr lang="en-US" sz="3200" baseline="30000" dirty="0" smtClean="0">
                <a:cs typeface="Times New Roman" pitchFamily="18" charset="0"/>
              </a:rPr>
              <a:t>2</a:t>
            </a:r>
            <a:r>
              <a:rPr lang="en-US" sz="3200" dirty="0" smtClean="0">
                <a:cs typeface="Times New Roman" pitchFamily="18" charset="0"/>
              </a:rPr>
              <a:t>3</a:t>
            </a:r>
            <a:r>
              <a:rPr lang="en-US" sz="3200" i="1" dirty="0" smtClean="0">
                <a:cs typeface="Times New Roman" pitchFamily="18" charset="0"/>
              </a:rPr>
              <a:t>d</a:t>
            </a:r>
            <a:r>
              <a:rPr lang="en-US" sz="3200" baseline="30000" dirty="0" smtClean="0">
                <a:cs typeface="Times New Roman" pitchFamily="18" charset="0"/>
              </a:rPr>
              <a:t>6</a:t>
            </a:r>
            <a:endParaRPr lang="en-US" sz="3200" dirty="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785813" y="44450"/>
            <a:ext cx="9644063" cy="2554545"/>
          </a:xfrm>
          <a:prstGeom prst="rect">
            <a:avLst/>
          </a:prstGeom>
          <a:noFill/>
          <a:ln w="9525">
            <a:noFill/>
            <a:miter lim="800000"/>
            <a:headEnd/>
            <a:tailEnd/>
          </a:ln>
        </p:spPr>
        <p:txBody>
          <a:bodyPr>
            <a:spAutoFit/>
          </a:bodyPr>
          <a:lstStyle/>
          <a:p>
            <a:pPr lvl="2"/>
            <a:r>
              <a:rPr lang="fr-FR" sz="3200" u="sng" dirty="0">
                <a:solidFill>
                  <a:srgbClr val="FF0000"/>
                </a:solidFill>
                <a:latin typeface="Calibri" pitchFamily="34" charset="0"/>
                <a:cs typeface="Calibri" pitchFamily="34" charset="0"/>
              </a:rPr>
              <a:t>Exemple </a:t>
            </a:r>
            <a:r>
              <a:rPr lang="fr-FR" sz="3200" dirty="0">
                <a:latin typeface="Calibri" pitchFamily="34" charset="0"/>
                <a:cs typeface="Calibri" pitchFamily="34" charset="0"/>
              </a:rPr>
              <a:t> :</a:t>
            </a:r>
          </a:p>
          <a:p>
            <a:pPr lvl="2"/>
            <a:r>
              <a:rPr lang="fr-FR" sz="3200" dirty="0">
                <a:latin typeface="Calibri" pitchFamily="34" charset="0"/>
                <a:cs typeface="Calibri" pitchFamily="34" charset="0"/>
              </a:rPr>
              <a:t>Déterminer les configurations électroniques des atomes d’aluminium, titane et praséodyme dans leur état fondamental. </a:t>
            </a:r>
          </a:p>
          <a:p>
            <a:pPr lvl="2"/>
            <a:r>
              <a:rPr lang="fr-FR" sz="3200" dirty="0">
                <a:latin typeface="Calibri" pitchFamily="34" charset="0"/>
                <a:cs typeface="Calibri" pitchFamily="34" charset="0"/>
              </a:rPr>
              <a:t>Données : Z(Al) = 13 ; Z(Ti) = 22 ; Z(Pr) = 59.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 calcmode="lin" valueType="num">
                                      <p:cBhvr additive="base">
                                        <p:cTn id="7" dur="500" fill="hold"/>
                                        <p:tgtEl>
                                          <p:spTgt spid="6246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2468">
                                            <p:txEl>
                                              <p:pRg st="0" end="0"/>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5"/>
                                            </p:cond>
                                          </p:stCondLst>
                                          <p:endCondLst>
                                            <p:cond evt="onStopAudio" delay="0">
                                              <p:tgtEl>
                                                <p:sldTgt/>
                                              </p:tgtEl>
                                            </p:cond>
                                          </p:endCondLst>
                                        </p:cTn>
                                        <p:tgtEl>
                                          <p:sndTgt r:embed="rId2" name="Crissement de frein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2468">
                                            <p:txEl>
                                              <p:pRg st="1" end="1"/>
                                            </p:txEl>
                                          </p:spTgt>
                                        </p:tgtEl>
                                        <p:attrNameLst>
                                          <p:attrName>style.visibility</p:attrName>
                                        </p:attrNameLst>
                                      </p:cBhvr>
                                      <p:to>
                                        <p:strVal val="visible"/>
                                      </p:to>
                                    </p:set>
                                    <p:anim calcmode="lin" valueType="num">
                                      <p:cBhvr additive="base">
                                        <p:cTn id="13" dur="500" fill="hold"/>
                                        <p:tgtEl>
                                          <p:spTgt spid="6246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2468">
                                            <p:txEl>
                                              <p:pRg st="1" end="1"/>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1"/>
                                            </p:cond>
                                          </p:stCondLst>
                                          <p:endCondLst>
                                            <p:cond evt="onStopAudio" delay="0">
                                              <p:tgtEl>
                                                <p:sldTgt/>
                                              </p:tgtEl>
                                            </p:cond>
                                          </p:endCondLst>
                                        </p:cTn>
                                        <p:tgtEl>
                                          <p:sndTgt r:embed="rId2" name="Crissement de frein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2468">
                                            <p:txEl>
                                              <p:pRg st="2" end="2"/>
                                            </p:txEl>
                                          </p:spTgt>
                                        </p:tgtEl>
                                        <p:attrNameLst>
                                          <p:attrName>style.visibility</p:attrName>
                                        </p:attrNameLst>
                                      </p:cBhvr>
                                      <p:to>
                                        <p:strVal val="visible"/>
                                      </p:to>
                                    </p:set>
                                    <p:anim calcmode="lin" valueType="num">
                                      <p:cBhvr additive="base">
                                        <p:cTn id="19" dur="500" fill="hold"/>
                                        <p:tgtEl>
                                          <p:spTgt spid="62468">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2468">
                                            <p:txEl>
                                              <p:pRg st="2" end="2"/>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7"/>
                                            </p:cond>
                                          </p:stCondLst>
                                          <p:endCondLst>
                                            <p:cond evt="onStopAudio" delay="0">
                                              <p:tgtEl>
                                                <p:sldTgt/>
                                              </p:tgtEl>
                                            </p:cond>
                                          </p:endCondLst>
                                        </p:cTn>
                                        <p:tgtEl>
                                          <p:sndTgt r:embed="rId2" name="Crissement de frein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55576" y="692696"/>
            <a:ext cx="7560840" cy="4176464"/>
          </a:xfrm>
          <a:prstGeom prst="rect">
            <a:avLst/>
          </a:prstGeom>
          <a:noFill/>
          <a:ln w="9525">
            <a:noFill/>
            <a:miter lim="800000"/>
            <a:headEnd/>
            <a:tailEnd/>
          </a:ln>
        </p:spPr>
      </p:pic>
      <p:sp>
        <p:nvSpPr>
          <p:cNvPr id="5" name="Rectangle 4"/>
          <p:cNvSpPr/>
          <p:nvPr/>
        </p:nvSpPr>
        <p:spPr>
          <a:xfrm>
            <a:off x="0" y="188640"/>
            <a:ext cx="9144000" cy="584775"/>
          </a:xfrm>
          <a:prstGeom prst="rect">
            <a:avLst/>
          </a:prstGeom>
        </p:spPr>
        <p:txBody>
          <a:bodyPr wrap="square">
            <a:spAutoFit/>
          </a:bodyPr>
          <a:lstStyle/>
          <a:p>
            <a:pPr lvl="2" algn="just"/>
            <a:r>
              <a:rPr lang="fr-FR" sz="3200" b="1" u="sng" dirty="0" smtClean="0">
                <a:solidFill>
                  <a:srgbClr val="0000FF"/>
                </a:solidFill>
                <a:latin typeface="Calibri" pitchFamily="34" charset="0"/>
                <a:cs typeface="Calibri" pitchFamily="34" charset="0"/>
              </a:rPr>
              <a:t>d- </a:t>
            </a:r>
            <a:r>
              <a:rPr lang="fr-FR" sz="3200" b="1" u="sng" dirty="0" smtClean="0">
                <a:solidFill>
                  <a:srgbClr val="0000FF"/>
                </a:solidFill>
                <a:latin typeface="Calibri" pitchFamily="34" charset="0"/>
                <a:cs typeface="Calibri" pitchFamily="34" charset="0"/>
              </a:rPr>
              <a:t>Exceptions à la Règle de </a:t>
            </a:r>
            <a:r>
              <a:rPr lang="fr-FR" sz="3200" b="1" u="sng" dirty="0" err="1" smtClean="0">
                <a:solidFill>
                  <a:srgbClr val="0000FF"/>
                </a:solidFill>
                <a:latin typeface="Calibri" pitchFamily="34" charset="0"/>
                <a:cs typeface="Calibri" pitchFamily="34" charset="0"/>
              </a:rPr>
              <a:t>Klechkowski</a:t>
            </a:r>
            <a:r>
              <a:rPr lang="fr-FR" sz="3200" b="1" u="sng" dirty="0" smtClean="0">
                <a:solidFill>
                  <a:srgbClr val="0000FF"/>
                </a:solidFill>
                <a:latin typeface="Calibri" pitchFamily="34" charset="0"/>
                <a:cs typeface="Calibri" pitchFamily="34" charset="0"/>
              </a:rPr>
              <a:t> :</a:t>
            </a:r>
            <a:endParaRPr lang="fr-FR" sz="3200" b="1" u="sng" dirty="0">
              <a:solidFill>
                <a:srgbClr val="0000FF"/>
              </a:solidFill>
              <a:latin typeface="Calibri" pitchFamily="34" charset="0"/>
              <a:cs typeface="Calibri" pitchFamily="34" charset="0"/>
            </a:endParaRPr>
          </a:p>
        </p:txBody>
      </p:sp>
      <p:sp>
        <p:nvSpPr>
          <p:cNvPr id="6" name="Rectangle 5"/>
          <p:cNvSpPr/>
          <p:nvPr/>
        </p:nvSpPr>
        <p:spPr>
          <a:xfrm>
            <a:off x="611560" y="5157192"/>
            <a:ext cx="8280920" cy="1077218"/>
          </a:xfrm>
          <a:prstGeom prst="rect">
            <a:avLst/>
          </a:prstGeom>
        </p:spPr>
        <p:txBody>
          <a:bodyPr wrap="square">
            <a:spAutoFit/>
          </a:bodyPr>
          <a:lstStyle/>
          <a:p>
            <a:r>
              <a:rPr lang="fr-FR" sz="3200" b="1" dirty="0" smtClean="0">
                <a:latin typeface="Calibri" pitchFamily="34" charset="0"/>
                <a:cs typeface="Calibri" pitchFamily="34" charset="0"/>
              </a:rPr>
              <a:t>Une sous-couche d est plus stable quand elle est à </a:t>
            </a:r>
            <a:r>
              <a:rPr lang="fr-FR" sz="3200" b="1" dirty="0" err="1" smtClean="0">
                <a:latin typeface="Calibri" pitchFamily="34" charset="0"/>
                <a:cs typeface="Calibri" pitchFamily="34" charset="0"/>
              </a:rPr>
              <a:t>moiter</a:t>
            </a:r>
            <a:r>
              <a:rPr lang="fr-FR" sz="3200" b="1" dirty="0" smtClean="0">
                <a:latin typeface="Calibri" pitchFamily="34" charset="0"/>
                <a:cs typeface="Calibri" pitchFamily="34" charset="0"/>
              </a:rPr>
              <a:t> remplie ou totalement remplie</a:t>
            </a:r>
            <a:endParaRPr lang="fr-FR" sz="3200" dirty="0"/>
          </a:p>
        </p:txBody>
      </p:sp>
      <p:sp>
        <p:nvSpPr>
          <p:cNvPr id="7" name="Rectangle 6"/>
          <p:cNvSpPr/>
          <p:nvPr/>
        </p:nvSpPr>
        <p:spPr>
          <a:xfrm>
            <a:off x="2339752" y="2492896"/>
            <a:ext cx="4176464" cy="584775"/>
          </a:xfrm>
          <a:prstGeom prst="rect">
            <a:avLst/>
          </a:prstGeom>
        </p:spPr>
        <p:txBody>
          <a:bodyPr wrap="square">
            <a:spAutoFit/>
          </a:bodyPr>
          <a:lstStyle/>
          <a:p>
            <a:r>
              <a:rPr lang="fr-FR" sz="3200" b="1" dirty="0" smtClean="0">
                <a:latin typeface="Calibri" pitchFamily="34" charset="0"/>
                <a:cs typeface="Calibri" pitchFamily="34" charset="0"/>
              </a:rPr>
              <a:t>  Exemples : (Cr, Mo, W) </a:t>
            </a:r>
            <a:endParaRPr lang="fr-FR" sz="3200" dirty="0"/>
          </a:p>
        </p:txBody>
      </p:sp>
      <p:sp>
        <p:nvSpPr>
          <p:cNvPr id="8" name="Rectangle 7"/>
          <p:cNvSpPr/>
          <p:nvPr/>
        </p:nvSpPr>
        <p:spPr>
          <a:xfrm>
            <a:off x="2483768" y="4581128"/>
            <a:ext cx="4536504" cy="584775"/>
          </a:xfrm>
          <a:prstGeom prst="rect">
            <a:avLst/>
          </a:prstGeom>
        </p:spPr>
        <p:txBody>
          <a:bodyPr wrap="square">
            <a:spAutoFit/>
          </a:bodyPr>
          <a:lstStyle/>
          <a:p>
            <a:r>
              <a:rPr lang="fr-FR" sz="3200" b="1" dirty="0" smtClean="0">
                <a:latin typeface="Calibri" pitchFamily="34" charset="0"/>
                <a:cs typeface="Calibri" pitchFamily="34" charset="0"/>
              </a:rPr>
              <a:t>  Exemples : (Cu, Ag, Au) </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checkerboard(across)">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66623"/>
            <a:ext cx="9144000" cy="5981125"/>
          </a:xfrm>
          <a:prstGeom prst="rect">
            <a:avLst/>
          </a:prstGeom>
        </p:spPr>
        <p:txBody>
          <a:bodyPr wrap="square">
            <a:spAutoFit/>
          </a:bodyPr>
          <a:lstStyle/>
          <a:p>
            <a:pPr lvl="2"/>
            <a:r>
              <a:rPr lang="fr-FR" sz="2800" b="1" dirty="0" smtClean="0">
                <a:solidFill>
                  <a:srgbClr val="0000FF"/>
                </a:solidFill>
                <a:latin typeface="Calibri" pitchFamily="34" charset="0"/>
                <a:cs typeface="Calibri" pitchFamily="34" charset="0"/>
              </a:rPr>
              <a:t>Exemples:</a:t>
            </a:r>
          </a:p>
          <a:p>
            <a:pPr lvl="2"/>
            <a:endParaRPr lang="fr-FR" sz="2800" b="1" dirty="0" smtClean="0">
              <a:latin typeface="Calibri" pitchFamily="34" charset="0"/>
              <a:cs typeface="Calibri" pitchFamily="34" charset="0"/>
            </a:endParaRPr>
          </a:p>
          <a:p>
            <a:pPr lvl="2"/>
            <a:r>
              <a:rPr lang="fr-FR" sz="2800" b="1" dirty="0" smtClean="0">
                <a:latin typeface="Calibri" pitchFamily="34" charset="0"/>
                <a:cs typeface="Calibri" pitchFamily="34" charset="0"/>
              </a:rPr>
              <a:t>** chrome </a:t>
            </a:r>
            <a:r>
              <a:rPr lang="fr-FR" sz="2800" b="1" baseline="-25000" dirty="0" smtClean="0">
                <a:latin typeface="Calibri" pitchFamily="34" charset="0"/>
                <a:cs typeface="Calibri" pitchFamily="34" charset="0"/>
              </a:rPr>
              <a:t>24</a:t>
            </a:r>
            <a:r>
              <a:rPr lang="fr-FR" sz="2800" b="1" dirty="0" smtClean="0">
                <a:latin typeface="Calibri" pitchFamily="34" charset="0"/>
                <a:cs typeface="Calibri" pitchFamily="34" charset="0"/>
              </a:rPr>
              <a:t>Cr, </a:t>
            </a:r>
          </a:p>
          <a:p>
            <a:pPr lvl="2"/>
            <a:r>
              <a:rPr lang="fr-FR" sz="2800" b="1" dirty="0" smtClean="0">
                <a:latin typeface="Calibri" pitchFamily="34" charset="0"/>
                <a:cs typeface="Calibri" pitchFamily="34" charset="0"/>
              </a:rPr>
              <a:t>* la configuration attendue selon </a:t>
            </a:r>
            <a:r>
              <a:rPr lang="fr-FR" sz="2800" b="1" dirty="0" err="1" smtClean="0">
                <a:latin typeface="Calibri" pitchFamily="34" charset="0"/>
                <a:cs typeface="Calibri" pitchFamily="34" charset="0"/>
              </a:rPr>
              <a:t>Klechkovsky</a:t>
            </a:r>
            <a:r>
              <a:rPr lang="fr-FR" sz="2800" b="1" dirty="0" smtClean="0">
                <a:latin typeface="Calibri" pitchFamily="34" charset="0"/>
                <a:cs typeface="Calibri" pitchFamily="34" charset="0"/>
              </a:rPr>
              <a:t> :</a:t>
            </a:r>
          </a:p>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002060"/>
                </a:solidFill>
                <a:latin typeface="Calibri" pitchFamily="34" charset="0"/>
                <a:cs typeface="Calibri" pitchFamily="34" charset="0"/>
              </a:rPr>
              <a:t>4</a:t>
            </a:r>
            <a:r>
              <a:rPr lang="fr-FR" sz="2800" b="1" i="1" dirty="0" smtClean="0">
                <a:solidFill>
                  <a:srgbClr val="002060"/>
                </a:solidFill>
                <a:latin typeface="Calibri" pitchFamily="34" charset="0"/>
                <a:cs typeface="Calibri" pitchFamily="34" charset="0"/>
              </a:rPr>
              <a:t>s</a:t>
            </a:r>
            <a:r>
              <a:rPr lang="fr-FR" sz="2800" b="1" baseline="30000" dirty="0" smtClean="0">
                <a:solidFill>
                  <a:srgbClr val="002060"/>
                </a:solidFill>
                <a:latin typeface="Calibri" pitchFamily="34" charset="0"/>
                <a:cs typeface="Calibri" pitchFamily="34" charset="0"/>
              </a:rPr>
              <a:t>2</a:t>
            </a:r>
            <a:r>
              <a:rPr lang="fr-FR" sz="2800" b="1" dirty="0" smtClean="0">
                <a:solidFill>
                  <a:srgbClr val="002060"/>
                </a:solidFill>
                <a:latin typeface="Calibri" pitchFamily="34" charset="0"/>
                <a:cs typeface="Calibri" pitchFamily="34" charset="0"/>
              </a:rPr>
              <a:t> 3</a:t>
            </a:r>
            <a:r>
              <a:rPr lang="fr-FR" sz="2800" b="1" i="1" dirty="0" smtClean="0">
                <a:solidFill>
                  <a:srgbClr val="002060"/>
                </a:solidFill>
                <a:latin typeface="Calibri" pitchFamily="34" charset="0"/>
                <a:cs typeface="Calibri" pitchFamily="34" charset="0"/>
              </a:rPr>
              <a:t>d</a:t>
            </a:r>
            <a:r>
              <a:rPr lang="fr-FR" sz="2800" b="1" baseline="30000" dirty="0" smtClean="0">
                <a:solidFill>
                  <a:srgbClr val="002060"/>
                </a:solidFill>
                <a:latin typeface="Calibri" pitchFamily="34" charset="0"/>
                <a:cs typeface="Calibri" pitchFamily="34" charset="0"/>
              </a:rPr>
              <a:t>4</a:t>
            </a:r>
          </a:p>
          <a:p>
            <a:pPr lvl="2"/>
            <a:r>
              <a:rPr lang="fr-FR" sz="2800" b="1" dirty="0" smtClean="0">
                <a:latin typeface="Calibri" pitchFamily="34" charset="0"/>
                <a:cs typeface="Calibri" pitchFamily="34" charset="0"/>
              </a:rPr>
              <a:t>* la configuration réelle plus stable : </a:t>
            </a:r>
          </a:p>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FF0000"/>
                </a:solidFill>
                <a:latin typeface="Calibri" pitchFamily="34" charset="0"/>
                <a:cs typeface="Calibri" pitchFamily="34" charset="0"/>
              </a:rPr>
              <a:t>4</a:t>
            </a:r>
            <a:r>
              <a:rPr lang="fr-FR" sz="2800" b="1" i="1" dirty="0" smtClean="0">
                <a:solidFill>
                  <a:srgbClr val="FF0000"/>
                </a:solidFill>
                <a:latin typeface="Calibri" pitchFamily="34" charset="0"/>
                <a:cs typeface="Calibri" pitchFamily="34" charset="0"/>
              </a:rPr>
              <a:t>s</a:t>
            </a:r>
            <a:r>
              <a:rPr lang="fr-FR" sz="2800" b="1" baseline="30000" dirty="0" smtClean="0">
                <a:solidFill>
                  <a:srgbClr val="FF0000"/>
                </a:solidFill>
                <a:latin typeface="Calibri" pitchFamily="34" charset="0"/>
                <a:cs typeface="Calibri" pitchFamily="34" charset="0"/>
              </a:rPr>
              <a:t>1</a:t>
            </a:r>
            <a:r>
              <a:rPr lang="fr-FR" sz="2800" b="1" dirty="0" smtClean="0">
                <a:solidFill>
                  <a:srgbClr val="FF0000"/>
                </a:solidFill>
                <a:latin typeface="Calibri" pitchFamily="34" charset="0"/>
                <a:cs typeface="Calibri" pitchFamily="34" charset="0"/>
              </a:rPr>
              <a:t> 3</a:t>
            </a:r>
            <a:r>
              <a:rPr lang="fr-FR" sz="2800" b="1" i="1" dirty="0" smtClean="0">
                <a:solidFill>
                  <a:srgbClr val="FF0000"/>
                </a:solidFill>
                <a:latin typeface="Calibri" pitchFamily="34" charset="0"/>
                <a:cs typeface="Calibri" pitchFamily="34" charset="0"/>
              </a:rPr>
              <a:t>d</a:t>
            </a:r>
            <a:r>
              <a:rPr lang="fr-FR" sz="2800" b="1" baseline="30000" dirty="0" smtClean="0">
                <a:solidFill>
                  <a:srgbClr val="FF0000"/>
                </a:solidFill>
                <a:latin typeface="Calibri" pitchFamily="34" charset="0"/>
                <a:cs typeface="Calibri" pitchFamily="34" charset="0"/>
              </a:rPr>
              <a:t>5</a:t>
            </a:r>
          </a:p>
          <a:p>
            <a:pPr lvl="2"/>
            <a:endParaRPr lang="fr-FR" sz="2800" b="1" dirty="0" smtClean="0">
              <a:latin typeface="Calibri" pitchFamily="34" charset="0"/>
              <a:cs typeface="Calibri" pitchFamily="34" charset="0"/>
            </a:endParaRPr>
          </a:p>
          <a:p>
            <a:pPr lvl="2"/>
            <a:r>
              <a:rPr lang="fr-FR" sz="2800" b="1" dirty="0" smtClean="0">
                <a:latin typeface="Calibri" pitchFamily="34" charset="0"/>
                <a:cs typeface="Calibri" pitchFamily="34" charset="0"/>
              </a:rPr>
              <a:t>** cuivre </a:t>
            </a:r>
            <a:r>
              <a:rPr lang="fr-FR" sz="2800" b="1" baseline="-25000" dirty="0" smtClean="0">
                <a:latin typeface="Calibri" pitchFamily="34" charset="0"/>
                <a:cs typeface="Calibri" pitchFamily="34" charset="0"/>
              </a:rPr>
              <a:t>29</a:t>
            </a:r>
            <a:r>
              <a:rPr lang="fr-FR" sz="2800" b="1" dirty="0" smtClean="0">
                <a:latin typeface="Calibri" pitchFamily="34" charset="0"/>
                <a:cs typeface="Calibri" pitchFamily="34" charset="0"/>
              </a:rPr>
              <a:t>Cu, </a:t>
            </a:r>
          </a:p>
          <a:p>
            <a:pPr lvl="2"/>
            <a:r>
              <a:rPr lang="fr-FR" sz="2800" b="1" dirty="0" smtClean="0">
                <a:latin typeface="Calibri" pitchFamily="34" charset="0"/>
                <a:cs typeface="Calibri" pitchFamily="34" charset="0"/>
              </a:rPr>
              <a:t>* la configuration attendue selon </a:t>
            </a:r>
            <a:r>
              <a:rPr lang="fr-FR" sz="2800" b="1" dirty="0" err="1" smtClean="0">
                <a:latin typeface="Calibri" pitchFamily="34" charset="0"/>
                <a:cs typeface="Calibri" pitchFamily="34" charset="0"/>
              </a:rPr>
              <a:t>Klechkovsky</a:t>
            </a:r>
            <a:r>
              <a:rPr lang="fr-FR" sz="2800" b="1" dirty="0" smtClean="0">
                <a:latin typeface="Calibri" pitchFamily="34" charset="0"/>
                <a:cs typeface="Calibri" pitchFamily="34" charset="0"/>
              </a:rPr>
              <a:t> : </a:t>
            </a:r>
          </a:p>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002060"/>
                </a:solidFill>
                <a:latin typeface="Calibri" pitchFamily="34" charset="0"/>
                <a:cs typeface="Calibri" pitchFamily="34" charset="0"/>
              </a:rPr>
              <a:t>4</a:t>
            </a:r>
            <a:r>
              <a:rPr lang="fr-FR" sz="2800" b="1" i="1" dirty="0" smtClean="0">
                <a:solidFill>
                  <a:srgbClr val="002060"/>
                </a:solidFill>
                <a:latin typeface="Calibri" pitchFamily="34" charset="0"/>
                <a:cs typeface="Calibri" pitchFamily="34" charset="0"/>
              </a:rPr>
              <a:t>s</a:t>
            </a:r>
            <a:r>
              <a:rPr lang="fr-FR" sz="2800" b="1" baseline="30000" dirty="0" smtClean="0">
                <a:solidFill>
                  <a:srgbClr val="002060"/>
                </a:solidFill>
                <a:latin typeface="Calibri" pitchFamily="34" charset="0"/>
                <a:cs typeface="Calibri" pitchFamily="34" charset="0"/>
              </a:rPr>
              <a:t>2</a:t>
            </a:r>
            <a:r>
              <a:rPr lang="fr-FR" sz="2800" b="1" dirty="0" smtClean="0">
                <a:solidFill>
                  <a:srgbClr val="002060"/>
                </a:solidFill>
                <a:latin typeface="Calibri" pitchFamily="34" charset="0"/>
                <a:cs typeface="Calibri" pitchFamily="34" charset="0"/>
              </a:rPr>
              <a:t> 3</a:t>
            </a:r>
            <a:r>
              <a:rPr lang="fr-FR" sz="2800" b="1" i="1" dirty="0" smtClean="0">
                <a:solidFill>
                  <a:srgbClr val="002060"/>
                </a:solidFill>
                <a:latin typeface="Calibri" pitchFamily="34" charset="0"/>
                <a:cs typeface="Calibri" pitchFamily="34" charset="0"/>
              </a:rPr>
              <a:t>d</a:t>
            </a:r>
            <a:r>
              <a:rPr lang="fr-FR" sz="2800" b="1" baseline="30000" dirty="0" smtClean="0">
                <a:solidFill>
                  <a:srgbClr val="002060"/>
                </a:solidFill>
                <a:latin typeface="Calibri" pitchFamily="34" charset="0"/>
                <a:cs typeface="Calibri" pitchFamily="34" charset="0"/>
              </a:rPr>
              <a:t>9</a:t>
            </a:r>
          </a:p>
          <a:p>
            <a:pPr lvl="2"/>
            <a:r>
              <a:rPr lang="fr-FR" sz="2800" b="1" dirty="0" smtClean="0">
                <a:latin typeface="Calibri" pitchFamily="34" charset="0"/>
                <a:cs typeface="Calibri" pitchFamily="34" charset="0"/>
              </a:rPr>
              <a:t>* la configuration réelle plus stable : </a:t>
            </a:r>
          </a:p>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FF0000"/>
                </a:solidFill>
                <a:latin typeface="Calibri" pitchFamily="34" charset="0"/>
                <a:cs typeface="Calibri" pitchFamily="34" charset="0"/>
              </a:rPr>
              <a:t>4</a:t>
            </a:r>
            <a:r>
              <a:rPr lang="fr-FR" sz="2800" b="1" i="1" dirty="0" smtClean="0">
                <a:solidFill>
                  <a:srgbClr val="FF0000"/>
                </a:solidFill>
                <a:latin typeface="Calibri" pitchFamily="34" charset="0"/>
                <a:cs typeface="Calibri" pitchFamily="34" charset="0"/>
              </a:rPr>
              <a:t>s</a:t>
            </a:r>
            <a:r>
              <a:rPr lang="fr-FR" sz="2800" b="1" baseline="30000" dirty="0" smtClean="0">
                <a:solidFill>
                  <a:srgbClr val="FF0000"/>
                </a:solidFill>
                <a:latin typeface="Calibri" pitchFamily="34" charset="0"/>
                <a:cs typeface="Calibri" pitchFamily="34" charset="0"/>
              </a:rPr>
              <a:t>1</a:t>
            </a:r>
            <a:r>
              <a:rPr lang="fr-FR" sz="2800" b="1" dirty="0" smtClean="0">
                <a:solidFill>
                  <a:srgbClr val="FF0000"/>
                </a:solidFill>
                <a:latin typeface="Calibri" pitchFamily="34" charset="0"/>
                <a:cs typeface="Calibri" pitchFamily="34" charset="0"/>
              </a:rPr>
              <a:t> 3</a:t>
            </a:r>
            <a:r>
              <a:rPr lang="fr-FR" sz="2800" b="1" i="1" dirty="0" smtClean="0">
                <a:solidFill>
                  <a:srgbClr val="FF0000"/>
                </a:solidFill>
                <a:latin typeface="Calibri" pitchFamily="34" charset="0"/>
                <a:cs typeface="Calibri" pitchFamily="34" charset="0"/>
              </a:rPr>
              <a:t>d</a:t>
            </a:r>
            <a:r>
              <a:rPr lang="fr-FR" sz="2800" b="1" baseline="30000" dirty="0" smtClean="0">
                <a:solidFill>
                  <a:srgbClr val="FF0000"/>
                </a:solidFill>
                <a:latin typeface="Calibri" pitchFamily="34" charset="0"/>
                <a:cs typeface="Calibri" pitchFamily="34" charset="0"/>
              </a:rPr>
              <a:t>10</a:t>
            </a:r>
          </a:p>
          <a:p>
            <a:pPr lvl="2"/>
            <a:endParaRPr lang="fr-FR" sz="2800" b="1" baseline="300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heckerboard(across)">
                                      <p:cBhvr>
                                        <p:cTn id="12" dur="500"/>
                                        <p:tgtEl>
                                          <p:spTgt spid="4">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checkerboard(across)">
                                      <p:cBhvr>
                                        <p:cTn id="15" dur="500"/>
                                        <p:tgtEl>
                                          <p:spTgt spid="4">
                                            <p:txEl>
                                              <p:pRg st="3" end="3"/>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checkerboard(across)">
                                      <p:cBhvr>
                                        <p:cTn id="18" dur="500"/>
                                        <p:tgtEl>
                                          <p:spTgt spid="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checkerboard(across)">
                                      <p:cBhvr>
                                        <p:cTn id="23" dur="500"/>
                                        <p:tgtEl>
                                          <p:spTgt spid="4">
                                            <p:txEl>
                                              <p:pRg st="5" end="5"/>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checkerboard(across)">
                                      <p:cBhvr>
                                        <p:cTn id="26" dur="500"/>
                                        <p:tgtEl>
                                          <p:spTgt spid="4">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checkerboard(across)">
                                      <p:cBhvr>
                                        <p:cTn id="31" dur="500"/>
                                        <p:tgtEl>
                                          <p:spTgt spid="4">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Effect transition="in" filter="checkerboard(across)">
                                      <p:cBhvr>
                                        <p:cTn id="36" dur="500"/>
                                        <p:tgtEl>
                                          <p:spTgt spid="4">
                                            <p:txEl>
                                              <p:pRg st="9" end="9"/>
                                            </p:txEl>
                                          </p:spTgt>
                                        </p:tgtEl>
                                      </p:cBhvr>
                                    </p:animEffect>
                                  </p:childTnLst>
                                </p:cTn>
                              </p:par>
                              <p:par>
                                <p:cTn id="37" presetID="5" presetClass="entr" presetSubtype="10"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checkerboard(across)">
                                      <p:cBhvr>
                                        <p:cTn id="39" dur="500"/>
                                        <p:tgtEl>
                                          <p:spTgt spid="4">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nodeType="click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checkerboard(across)">
                                      <p:cBhvr>
                                        <p:cTn id="44" dur="500"/>
                                        <p:tgtEl>
                                          <p:spTgt spid="4">
                                            <p:txEl>
                                              <p:pRg st="11" end="11"/>
                                            </p:txEl>
                                          </p:spTgt>
                                        </p:tgtEl>
                                      </p:cBhvr>
                                    </p:animEffect>
                                  </p:childTnLst>
                                </p:cTn>
                              </p:par>
                              <p:par>
                                <p:cTn id="45" presetID="5" presetClass="entr" presetSubtype="10"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checkerboard(across)">
                                      <p:cBhvr>
                                        <p:cTn id="4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540568" y="95250"/>
            <a:ext cx="9684568" cy="5755422"/>
          </a:xfrm>
          <a:prstGeom prst="rect">
            <a:avLst/>
          </a:prstGeom>
          <a:noFill/>
          <a:ln w="9525">
            <a:noFill/>
            <a:miter lim="800000"/>
            <a:headEnd/>
            <a:tailEnd/>
          </a:ln>
        </p:spPr>
        <p:txBody>
          <a:bodyPr wrap="square">
            <a:spAutoFit/>
          </a:bodyPr>
          <a:lstStyle/>
          <a:p>
            <a:pPr lvl="2" algn="just"/>
            <a:r>
              <a:rPr lang="fr-FR" sz="3200" b="1" u="sng" dirty="0" smtClean="0">
                <a:solidFill>
                  <a:srgbClr val="FF0000"/>
                </a:solidFill>
                <a:latin typeface="Calibri" pitchFamily="34" charset="0"/>
                <a:cs typeface="Calibri" pitchFamily="34" charset="0"/>
              </a:rPr>
              <a:t>2- </a:t>
            </a:r>
            <a:r>
              <a:rPr lang="fr-FR" sz="3200" b="1" u="sng" dirty="0">
                <a:solidFill>
                  <a:srgbClr val="FF0000"/>
                </a:solidFill>
                <a:latin typeface="Calibri" pitchFamily="34" charset="0"/>
                <a:cs typeface="Calibri" pitchFamily="34" charset="0"/>
              </a:rPr>
              <a:t>Electrons de cœur et électrons de </a:t>
            </a:r>
            <a:r>
              <a:rPr lang="fr-FR" sz="3200" b="1" u="sng" dirty="0" smtClean="0">
                <a:solidFill>
                  <a:srgbClr val="FF0000"/>
                </a:solidFill>
                <a:latin typeface="Calibri" pitchFamily="34" charset="0"/>
                <a:cs typeface="Calibri" pitchFamily="34" charset="0"/>
              </a:rPr>
              <a:t>valence</a:t>
            </a:r>
          </a:p>
          <a:p>
            <a:pPr lvl="2" algn="just"/>
            <a:endParaRPr lang="fr-FR" sz="2800" b="1" u="sng" dirty="0">
              <a:solidFill>
                <a:srgbClr val="0000FF"/>
              </a:solidFill>
              <a:latin typeface="Calibri" pitchFamily="34" charset="0"/>
              <a:cs typeface="Calibri" pitchFamily="34" charset="0"/>
            </a:endParaRPr>
          </a:p>
          <a:p>
            <a:pPr lvl="2" algn="just"/>
            <a:r>
              <a:rPr lang="fr-FR" sz="2800" b="1" dirty="0">
                <a:latin typeface="Calibri" pitchFamily="34" charset="0"/>
                <a:cs typeface="Calibri" pitchFamily="34" charset="0"/>
              </a:rPr>
              <a:t>- Les </a:t>
            </a:r>
            <a:r>
              <a:rPr lang="fr-FR" sz="2800" b="1" dirty="0">
                <a:solidFill>
                  <a:srgbClr val="FF0000"/>
                </a:solidFill>
                <a:latin typeface="Calibri" pitchFamily="34" charset="0"/>
                <a:cs typeface="Calibri" pitchFamily="34" charset="0"/>
              </a:rPr>
              <a:t>électrons de valence</a:t>
            </a:r>
            <a:r>
              <a:rPr lang="fr-FR" sz="2800" b="1" dirty="0">
                <a:latin typeface="Calibri" pitchFamily="34" charset="0"/>
                <a:cs typeface="Calibri" pitchFamily="34" charset="0"/>
              </a:rPr>
              <a:t> sont ceux dont le nombre quantique principal est le plus élevé et ceux </a:t>
            </a:r>
            <a:r>
              <a:rPr lang="fr-FR" sz="2800" b="1" dirty="0" smtClean="0">
                <a:latin typeface="Calibri" pitchFamily="34" charset="0"/>
                <a:cs typeface="Calibri" pitchFamily="34" charset="0"/>
              </a:rPr>
              <a:t>appartenant </a:t>
            </a:r>
            <a:r>
              <a:rPr lang="fr-FR" sz="2800" b="1" dirty="0">
                <a:latin typeface="Calibri" pitchFamily="34" charset="0"/>
                <a:cs typeface="Calibri" pitchFamily="34" charset="0"/>
              </a:rPr>
              <a:t>à </a:t>
            </a:r>
            <a:r>
              <a:rPr lang="fr-FR" sz="2800" b="1" dirty="0" smtClean="0">
                <a:latin typeface="Calibri" pitchFamily="34" charset="0"/>
                <a:cs typeface="Calibri" pitchFamily="34" charset="0"/>
              </a:rPr>
              <a:t>aux </a:t>
            </a:r>
            <a:r>
              <a:rPr lang="fr-FR" sz="2800" b="1" dirty="0">
                <a:latin typeface="Calibri" pitchFamily="34" charset="0"/>
                <a:cs typeface="Calibri" pitchFamily="34" charset="0"/>
              </a:rPr>
              <a:t>sous-couches en cours </a:t>
            </a:r>
            <a:r>
              <a:rPr lang="fr-FR" sz="2800" b="1" dirty="0" smtClean="0">
                <a:latin typeface="Calibri" pitchFamily="34" charset="0"/>
                <a:cs typeface="Calibri" pitchFamily="34" charset="0"/>
              </a:rPr>
              <a:t>de remplissage.</a:t>
            </a:r>
          </a:p>
          <a:p>
            <a:pPr lvl="2" algn="just"/>
            <a:endParaRPr lang="fr-FR" sz="2800" b="1" dirty="0">
              <a:latin typeface="Calibri" pitchFamily="34" charset="0"/>
              <a:cs typeface="Calibri" pitchFamily="34" charset="0"/>
            </a:endParaRPr>
          </a:p>
          <a:p>
            <a:pPr lvl="2" algn="just">
              <a:buFontTx/>
              <a:buChar char="-"/>
            </a:pPr>
            <a:r>
              <a:rPr lang="fr-FR" sz="2800" b="1" dirty="0" smtClean="0">
                <a:latin typeface="Calibri" pitchFamily="34" charset="0"/>
                <a:cs typeface="Calibri" pitchFamily="34" charset="0"/>
              </a:rPr>
              <a:t>Les </a:t>
            </a:r>
            <a:r>
              <a:rPr lang="fr-FR" sz="2800" b="1" dirty="0">
                <a:latin typeface="Calibri" pitchFamily="34" charset="0"/>
                <a:cs typeface="Calibri" pitchFamily="34" charset="0"/>
              </a:rPr>
              <a:t>autres électrons de l’atome sont appelés </a:t>
            </a:r>
            <a:r>
              <a:rPr lang="fr-FR" sz="2800" b="1" dirty="0">
                <a:solidFill>
                  <a:srgbClr val="FF0000"/>
                </a:solidFill>
                <a:latin typeface="Calibri" pitchFamily="34" charset="0"/>
                <a:cs typeface="Calibri" pitchFamily="34" charset="0"/>
              </a:rPr>
              <a:t>électrons de </a:t>
            </a:r>
            <a:r>
              <a:rPr lang="fr-FR" sz="2800" b="1" dirty="0" err="1">
                <a:solidFill>
                  <a:srgbClr val="FF0000"/>
                </a:solidFill>
                <a:latin typeface="Calibri" pitchFamily="34" charset="0"/>
                <a:cs typeface="Calibri" pitchFamily="34" charset="0"/>
              </a:rPr>
              <a:t>coeur</a:t>
            </a:r>
            <a:r>
              <a:rPr lang="fr-FR" sz="2800" b="1" dirty="0">
                <a:latin typeface="Calibri" pitchFamily="34" charset="0"/>
                <a:cs typeface="Calibri" pitchFamily="34" charset="0"/>
              </a:rPr>
              <a:t> </a:t>
            </a:r>
            <a:r>
              <a:rPr lang="fr-FR" sz="2800" b="1" dirty="0" smtClean="0">
                <a:latin typeface="Calibri" pitchFamily="34" charset="0"/>
                <a:cs typeface="Calibri" pitchFamily="34" charset="0"/>
              </a:rPr>
              <a:t>:</a:t>
            </a:r>
          </a:p>
          <a:p>
            <a:pPr lvl="2" algn="just">
              <a:buFontTx/>
              <a:buChar char="-"/>
            </a:pPr>
            <a:endParaRPr lang="fr-FR" sz="2800" b="1" dirty="0">
              <a:latin typeface="Calibri" pitchFamily="34" charset="0"/>
              <a:cs typeface="Calibri" pitchFamily="34" charset="0"/>
            </a:endParaRPr>
          </a:p>
          <a:p>
            <a:pPr lvl="2" algn="just">
              <a:buFontTx/>
              <a:buChar char="-"/>
            </a:pPr>
            <a:r>
              <a:rPr lang="fr-FR" sz="2800" b="1" dirty="0">
                <a:latin typeface="Calibri" pitchFamily="34" charset="0"/>
                <a:cs typeface="Calibri" pitchFamily="34" charset="0"/>
              </a:rPr>
              <a:t> Pour alléger l’écriture des configurations électroniques, on remplace la totalité ou une partie des électrons de </a:t>
            </a:r>
            <a:r>
              <a:rPr lang="fr-FR" sz="2800" b="1" dirty="0" smtClean="0">
                <a:latin typeface="Calibri" pitchFamily="34" charset="0"/>
                <a:cs typeface="Calibri" pitchFamily="34" charset="0"/>
              </a:rPr>
              <a:t>cœur </a:t>
            </a:r>
            <a:r>
              <a:rPr lang="fr-FR" sz="2800" b="1" dirty="0">
                <a:latin typeface="Calibri" pitchFamily="34" charset="0"/>
                <a:cs typeface="Calibri" pitchFamily="34" charset="0"/>
              </a:rPr>
              <a:t>par le symbole chimique du gaz rare (noble) qui possède ce nombre d’électrons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6324">
                                            <p:txEl>
                                              <p:pRg st="0" end="0"/>
                                            </p:txEl>
                                          </p:spTgt>
                                        </p:tgtEl>
                                        <p:attrNameLst>
                                          <p:attrName>style.visibility</p:attrName>
                                        </p:attrNameLst>
                                      </p:cBhvr>
                                      <p:to>
                                        <p:strVal val="visible"/>
                                      </p:to>
                                    </p:set>
                                    <p:anim calcmode="lin" valueType="num">
                                      <p:cBhvr additive="base">
                                        <p:cTn id="7" dur="500" fill="hold"/>
                                        <p:tgtEl>
                                          <p:spTgt spid="5632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6324">
                                            <p:txEl>
                                              <p:pRg st="0" end="0"/>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5"/>
                                            </p:cond>
                                          </p:stCondLst>
                                          <p:endCondLst>
                                            <p:cond evt="onStopAudio" delay="0">
                                              <p:tgtEl>
                                                <p:sldTgt/>
                                              </p:tgtEl>
                                            </p:cond>
                                          </p:endCondLst>
                                        </p:cTn>
                                        <p:tgtEl>
                                          <p:sndTgt r:embed="rId2" name="Crissement de frein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6324">
                                            <p:txEl>
                                              <p:pRg st="2" end="2"/>
                                            </p:txEl>
                                          </p:spTgt>
                                        </p:tgtEl>
                                        <p:attrNameLst>
                                          <p:attrName>style.visibility</p:attrName>
                                        </p:attrNameLst>
                                      </p:cBhvr>
                                      <p:to>
                                        <p:strVal val="visible"/>
                                      </p:to>
                                    </p:set>
                                    <p:anim calcmode="lin" valueType="num">
                                      <p:cBhvr additive="base">
                                        <p:cTn id="13" dur="500" fill="hold"/>
                                        <p:tgtEl>
                                          <p:spTgt spid="56324">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6324">
                                            <p:txEl>
                                              <p:pRg st="2" end="2"/>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1"/>
                                            </p:cond>
                                          </p:stCondLst>
                                          <p:endCondLst>
                                            <p:cond evt="onStopAudio" delay="0">
                                              <p:tgtEl>
                                                <p:sldTgt/>
                                              </p:tgtEl>
                                            </p:cond>
                                          </p:endCondLst>
                                        </p:cTn>
                                        <p:tgtEl>
                                          <p:sndTgt r:embed="rId2" name="Crissement de frein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6324">
                                            <p:txEl>
                                              <p:pRg st="4" end="4"/>
                                            </p:txEl>
                                          </p:spTgt>
                                        </p:tgtEl>
                                        <p:attrNameLst>
                                          <p:attrName>style.visibility</p:attrName>
                                        </p:attrNameLst>
                                      </p:cBhvr>
                                      <p:to>
                                        <p:strVal val="visible"/>
                                      </p:to>
                                    </p:set>
                                    <p:anim calcmode="lin" valueType="num">
                                      <p:cBhvr additive="base">
                                        <p:cTn id="19" dur="500" fill="hold"/>
                                        <p:tgtEl>
                                          <p:spTgt spid="56324">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6324">
                                            <p:txEl>
                                              <p:pRg st="4" end="4"/>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7"/>
                                            </p:cond>
                                          </p:stCondLst>
                                          <p:endCondLst>
                                            <p:cond evt="onStopAudio" delay="0">
                                              <p:tgtEl>
                                                <p:sldTgt/>
                                              </p:tgtEl>
                                            </p:cond>
                                          </p:endCondLst>
                                        </p:cTn>
                                        <p:tgtEl>
                                          <p:sndTgt r:embed="rId2" name="Crissement de freins.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6324">
                                            <p:txEl>
                                              <p:pRg st="6" end="6"/>
                                            </p:txEl>
                                          </p:spTgt>
                                        </p:tgtEl>
                                        <p:attrNameLst>
                                          <p:attrName>style.visibility</p:attrName>
                                        </p:attrNameLst>
                                      </p:cBhvr>
                                      <p:to>
                                        <p:strVal val="visible"/>
                                      </p:to>
                                    </p:set>
                                    <p:anim calcmode="lin" valueType="num">
                                      <p:cBhvr additive="base">
                                        <p:cTn id="25" dur="500" fill="hold"/>
                                        <p:tgtEl>
                                          <p:spTgt spid="56324">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6324">
                                            <p:txEl>
                                              <p:pRg st="6" end="6"/>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23"/>
                                            </p:cond>
                                          </p:stCondLst>
                                          <p:endCondLst>
                                            <p:cond evt="onStopAudio" delay="0">
                                              <p:tgtEl>
                                                <p:sldTgt/>
                                              </p:tgtEl>
                                            </p:cond>
                                          </p:endCondLst>
                                        </p:cTn>
                                        <p:tgtEl>
                                          <p:sndTgt r:embed="rId2" name="Crissement de freins.wav"/>
                                        </p:tgtEl>
                                      </p:cMediaNode>
                                    </p:audio>
                                  </p:sub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56324">
                                            <p:txEl>
                                              <p:pRg st="0" end="0"/>
                                            </p:txEl>
                                          </p:spTgt>
                                        </p:tgtEl>
                                        <p:attrNameLst>
                                          <p:attrName>style.visibility</p:attrName>
                                        </p:attrNameLst>
                                      </p:cBhvr>
                                      <p:to>
                                        <p:strVal val="visible"/>
                                      </p:to>
                                    </p:set>
                                    <p:animEffect transition="in" filter="checkerboard(across)">
                                      <p:cBhvr>
                                        <p:cTn id="31" dur="500"/>
                                        <p:tgtEl>
                                          <p:spTgt spid="56324">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56324">
                                            <p:txEl>
                                              <p:pRg st="2" end="2"/>
                                            </p:txEl>
                                          </p:spTgt>
                                        </p:tgtEl>
                                        <p:attrNameLst>
                                          <p:attrName>style.visibility</p:attrName>
                                        </p:attrNameLst>
                                      </p:cBhvr>
                                      <p:to>
                                        <p:strVal val="visible"/>
                                      </p:to>
                                    </p:set>
                                    <p:animEffect transition="in" filter="checkerboard(across)">
                                      <p:cBhvr>
                                        <p:cTn id="36" dur="500"/>
                                        <p:tgtEl>
                                          <p:spTgt spid="56324">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nodeType="clickEffect">
                                  <p:stCondLst>
                                    <p:cond delay="0"/>
                                  </p:stCondLst>
                                  <p:childTnLst>
                                    <p:set>
                                      <p:cBhvr>
                                        <p:cTn id="40" dur="1" fill="hold">
                                          <p:stCondLst>
                                            <p:cond delay="0"/>
                                          </p:stCondLst>
                                        </p:cTn>
                                        <p:tgtEl>
                                          <p:spTgt spid="56324">
                                            <p:txEl>
                                              <p:pRg st="4" end="4"/>
                                            </p:txEl>
                                          </p:spTgt>
                                        </p:tgtEl>
                                        <p:attrNameLst>
                                          <p:attrName>style.visibility</p:attrName>
                                        </p:attrNameLst>
                                      </p:cBhvr>
                                      <p:to>
                                        <p:strVal val="visible"/>
                                      </p:to>
                                    </p:set>
                                    <p:animEffect transition="in" filter="checkerboard(across)">
                                      <p:cBhvr>
                                        <p:cTn id="41" dur="500"/>
                                        <p:tgtEl>
                                          <p:spTgt spid="56324">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nodeType="clickEffect">
                                  <p:stCondLst>
                                    <p:cond delay="0"/>
                                  </p:stCondLst>
                                  <p:childTnLst>
                                    <p:set>
                                      <p:cBhvr>
                                        <p:cTn id="45" dur="1" fill="hold">
                                          <p:stCondLst>
                                            <p:cond delay="0"/>
                                          </p:stCondLst>
                                        </p:cTn>
                                        <p:tgtEl>
                                          <p:spTgt spid="56324">
                                            <p:txEl>
                                              <p:pRg st="6" end="6"/>
                                            </p:txEl>
                                          </p:spTgt>
                                        </p:tgtEl>
                                        <p:attrNameLst>
                                          <p:attrName>style.visibility</p:attrName>
                                        </p:attrNameLst>
                                      </p:cBhvr>
                                      <p:to>
                                        <p:strVal val="visible"/>
                                      </p:to>
                                    </p:set>
                                    <p:animEffect transition="in" filter="checkerboard(across)">
                                      <p:cBhvr>
                                        <p:cTn id="46" dur="500"/>
                                        <p:tgtEl>
                                          <p:spTgt spid="5632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build="p" bldLvl="4"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Text Box 5"/>
          <p:cNvSpPr txBox="1">
            <a:spLocks noChangeArrowheads="1"/>
          </p:cNvSpPr>
          <p:nvPr/>
        </p:nvSpPr>
        <p:spPr bwMode="auto">
          <a:xfrm>
            <a:off x="323850" y="0"/>
            <a:ext cx="5715000" cy="579438"/>
          </a:xfrm>
          <a:prstGeom prst="rect">
            <a:avLst/>
          </a:prstGeom>
          <a:noFill/>
          <a:ln w="9525">
            <a:noFill/>
            <a:miter lim="800000"/>
            <a:headEnd/>
            <a:tailEnd/>
          </a:ln>
        </p:spPr>
        <p:txBody>
          <a:bodyPr>
            <a:spAutoFit/>
          </a:bodyPr>
          <a:lstStyle/>
          <a:p>
            <a:pPr eaLnBrk="0" hangingPunct="0">
              <a:spcBef>
                <a:spcPct val="50000"/>
              </a:spcBef>
            </a:pPr>
            <a:r>
              <a:rPr lang="fr-FR" sz="3200" b="1" u="sng" dirty="0">
                <a:solidFill>
                  <a:srgbClr val="FF0000"/>
                </a:solidFill>
              </a:rPr>
              <a:t>Exemples</a:t>
            </a:r>
            <a:r>
              <a:rPr lang="fr-FR" sz="3200" b="1" dirty="0">
                <a:solidFill>
                  <a:srgbClr val="FF0000"/>
                </a:solidFill>
              </a:rPr>
              <a:t> : </a:t>
            </a:r>
          </a:p>
        </p:txBody>
      </p:sp>
      <p:sp>
        <p:nvSpPr>
          <p:cNvPr id="65542" name="Text Box 6"/>
          <p:cNvSpPr txBox="1">
            <a:spLocks noChangeArrowheads="1"/>
          </p:cNvSpPr>
          <p:nvPr/>
        </p:nvSpPr>
        <p:spPr bwMode="auto">
          <a:xfrm>
            <a:off x="3275856" y="5373216"/>
            <a:ext cx="5544616" cy="461665"/>
          </a:xfrm>
          <a:prstGeom prst="rect">
            <a:avLst/>
          </a:prstGeom>
          <a:noFill/>
          <a:ln w="9525">
            <a:noFill/>
            <a:miter lim="800000"/>
            <a:headEnd/>
            <a:tailEnd/>
          </a:ln>
        </p:spPr>
        <p:txBody>
          <a:bodyPr wrap="square">
            <a:spAutoFit/>
          </a:bodyPr>
          <a:lstStyle/>
          <a:p>
            <a:pPr eaLnBrk="0" hangingPunct="0">
              <a:spcBef>
                <a:spcPct val="50000"/>
              </a:spcBef>
            </a:pPr>
            <a:r>
              <a:rPr lang="fr-FR" sz="2400" b="1" dirty="0">
                <a:solidFill>
                  <a:srgbClr val="009900"/>
                </a:solidFill>
              </a:rPr>
              <a:t>3 d</a:t>
            </a:r>
            <a:r>
              <a:rPr lang="fr-FR" sz="2400" b="1" baseline="30000" dirty="0">
                <a:solidFill>
                  <a:srgbClr val="009900"/>
                </a:solidFill>
              </a:rPr>
              <a:t>10</a:t>
            </a:r>
            <a:r>
              <a:rPr lang="fr-FR" sz="2400" b="1" dirty="0">
                <a:solidFill>
                  <a:srgbClr val="009900"/>
                </a:solidFill>
              </a:rPr>
              <a:t> : Sous-couche complète = </a:t>
            </a:r>
            <a:r>
              <a:rPr lang="fr-FR" sz="2400" b="1" dirty="0" smtClean="0">
                <a:solidFill>
                  <a:srgbClr val="009900"/>
                </a:solidFill>
              </a:rPr>
              <a:t>cœur</a:t>
            </a:r>
            <a:endParaRPr lang="fr-FR" sz="2400" b="1" dirty="0">
              <a:solidFill>
                <a:srgbClr val="009900"/>
              </a:solidFill>
            </a:endParaRPr>
          </a:p>
        </p:txBody>
      </p:sp>
      <p:sp>
        <p:nvSpPr>
          <p:cNvPr id="65543" name="Text Box 7"/>
          <p:cNvSpPr txBox="1">
            <a:spLocks noChangeArrowheads="1"/>
          </p:cNvSpPr>
          <p:nvPr/>
        </p:nvSpPr>
        <p:spPr bwMode="auto">
          <a:xfrm>
            <a:off x="2865512" y="2132856"/>
            <a:ext cx="6278488" cy="830997"/>
          </a:xfrm>
          <a:prstGeom prst="rect">
            <a:avLst/>
          </a:prstGeom>
          <a:noFill/>
          <a:ln w="9525">
            <a:noFill/>
            <a:miter lim="800000"/>
            <a:headEnd/>
            <a:tailEnd/>
          </a:ln>
        </p:spPr>
        <p:txBody>
          <a:bodyPr wrap="square">
            <a:spAutoFit/>
          </a:bodyPr>
          <a:lstStyle/>
          <a:p>
            <a:pPr eaLnBrk="0" hangingPunct="0">
              <a:spcBef>
                <a:spcPct val="50000"/>
              </a:spcBef>
            </a:pPr>
            <a:r>
              <a:rPr lang="fr-FR" sz="2400" b="1" dirty="0">
                <a:solidFill>
                  <a:srgbClr val="009900"/>
                </a:solidFill>
              </a:rPr>
              <a:t>3 d</a:t>
            </a:r>
            <a:r>
              <a:rPr lang="fr-FR" sz="2400" b="1" baseline="30000" dirty="0">
                <a:solidFill>
                  <a:srgbClr val="009900"/>
                </a:solidFill>
              </a:rPr>
              <a:t>6</a:t>
            </a:r>
            <a:r>
              <a:rPr lang="fr-FR" sz="2400" b="1" dirty="0">
                <a:solidFill>
                  <a:srgbClr val="009900"/>
                </a:solidFill>
              </a:rPr>
              <a:t> : Sous-couche incomplète = </a:t>
            </a:r>
            <a:r>
              <a:rPr lang="fr-FR" sz="2400" b="1" dirty="0" smtClean="0">
                <a:solidFill>
                  <a:srgbClr val="009900"/>
                </a:solidFill>
              </a:rPr>
              <a:t>6e</a:t>
            </a:r>
            <a:r>
              <a:rPr lang="fr-FR" sz="2400" b="1" baseline="30000" dirty="0" smtClean="0">
                <a:solidFill>
                  <a:srgbClr val="009900"/>
                </a:solidFill>
              </a:rPr>
              <a:t>-</a:t>
            </a:r>
            <a:r>
              <a:rPr lang="fr-FR" sz="2400" b="1" dirty="0" smtClean="0">
                <a:solidFill>
                  <a:srgbClr val="009900"/>
                </a:solidFill>
              </a:rPr>
              <a:t> Valence</a:t>
            </a:r>
            <a:endParaRPr lang="fr-FR" sz="2400" b="1" dirty="0">
              <a:solidFill>
                <a:srgbClr val="009900"/>
              </a:solidFill>
            </a:endParaRPr>
          </a:p>
          <a:p>
            <a:pPr eaLnBrk="0" hangingPunct="0">
              <a:spcBef>
                <a:spcPct val="50000"/>
              </a:spcBef>
            </a:pPr>
            <a:endParaRPr lang="fr-FR" sz="1600" dirty="0">
              <a:latin typeface="Times New Roman" pitchFamily="18" charset="0"/>
            </a:endParaRPr>
          </a:p>
        </p:txBody>
      </p:sp>
      <p:sp>
        <p:nvSpPr>
          <p:cNvPr id="65545" name="Text Box 9"/>
          <p:cNvSpPr txBox="1">
            <a:spLocks noChangeArrowheads="1"/>
          </p:cNvSpPr>
          <p:nvPr/>
        </p:nvSpPr>
        <p:spPr bwMode="auto">
          <a:xfrm>
            <a:off x="3581400" y="6021288"/>
            <a:ext cx="5562600" cy="584775"/>
          </a:xfrm>
          <a:prstGeom prst="rect">
            <a:avLst/>
          </a:prstGeom>
          <a:noFill/>
          <a:ln w="9525">
            <a:noFill/>
            <a:miter lim="800000"/>
            <a:headEnd/>
            <a:tailEnd/>
          </a:ln>
        </p:spPr>
        <p:txBody>
          <a:bodyPr>
            <a:spAutoFit/>
          </a:bodyPr>
          <a:lstStyle/>
          <a:p>
            <a:pPr lvl="2" eaLnBrk="0" hangingPunct="0"/>
            <a:r>
              <a:rPr lang="fr-FR" sz="2800" b="1" dirty="0"/>
              <a:t> </a:t>
            </a:r>
            <a:r>
              <a:rPr lang="en-US" sz="3200" b="1" dirty="0">
                <a:solidFill>
                  <a:srgbClr val="008000"/>
                </a:solidFill>
              </a:rPr>
              <a:t>[</a:t>
            </a:r>
            <a:r>
              <a:rPr lang="fr-FR" sz="3200" b="1" dirty="0">
                <a:solidFill>
                  <a:srgbClr val="008000"/>
                </a:solidFill>
              </a:rPr>
              <a:t>Ar</a:t>
            </a:r>
            <a:r>
              <a:rPr lang="en-US" sz="3200" b="1" dirty="0">
                <a:solidFill>
                  <a:srgbClr val="008000"/>
                </a:solidFill>
              </a:rPr>
              <a:t>]</a:t>
            </a:r>
            <a:r>
              <a:rPr lang="fr-FR" sz="3200" b="1" dirty="0"/>
              <a:t> </a:t>
            </a:r>
            <a:r>
              <a:rPr lang="fr-FR" sz="3200" b="1" dirty="0">
                <a:solidFill>
                  <a:srgbClr val="008000"/>
                </a:solidFill>
              </a:rPr>
              <a:t>3d</a:t>
            </a:r>
            <a:r>
              <a:rPr lang="fr-FR" sz="3200" b="1" baseline="30000" dirty="0">
                <a:solidFill>
                  <a:srgbClr val="008000"/>
                </a:solidFill>
              </a:rPr>
              <a:t>10</a:t>
            </a:r>
            <a:r>
              <a:rPr lang="fr-FR" sz="3200" b="1" baseline="30000" dirty="0">
                <a:solidFill>
                  <a:srgbClr val="0000FF"/>
                </a:solidFill>
              </a:rPr>
              <a:t> </a:t>
            </a:r>
            <a:r>
              <a:rPr lang="fr-FR" sz="3200" b="1" dirty="0">
                <a:solidFill>
                  <a:srgbClr val="0000FF"/>
                </a:solidFill>
              </a:rPr>
              <a:t>4s</a:t>
            </a:r>
            <a:r>
              <a:rPr lang="fr-FR" sz="3200" b="1" baseline="30000" dirty="0">
                <a:solidFill>
                  <a:srgbClr val="0000FF"/>
                </a:solidFill>
              </a:rPr>
              <a:t>2 </a:t>
            </a:r>
            <a:r>
              <a:rPr lang="fr-FR" sz="3200" b="1" dirty="0" smtClean="0">
                <a:solidFill>
                  <a:srgbClr val="0000FF"/>
                </a:solidFill>
              </a:rPr>
              <a:t>4p</a:t>
            </a:r>
            <a:r>
              <a:rPr lang="fr-FR" sz="3200" b="1" baseline="30000" dirty="0" smtClean="0">
                <a:solidFill>
                  <a:srgbClr val="0000FF"/>
                </a:solidFill>
              </a:rPr>
              <a:t>2</a:t>
            </a:r>
            <a:endParaRPr lang="fr-FR" sz="1600" dirty="0">
              <a:latin typeface="Times New Roman" pitchFamily="18" charset="0"/>
            </a:endParaRPr>
          </a:p>
        </p:txBody>
      </p:sp>
      <p:sp>
        <p:nvSpPr>
          <p:cNvPr id="65546" name="Text Box 10"/>
          <p:cNvSpPr txBox="1">
            <a:spLocks noChangeArrowheads="1"/>
          </p:cNvSpPr>
          <p:nvPr/>
        </p:nvSpPr>
        <p:spPr bwMode="auto">
          <a:xfrm>
            <a:off x="4499992" y="2780928"/>
            <a:ext cx="3124200" cy="579438"/>
          </a:xfrm>
          <a:prstGeom prst="rect">
            <a:avLst/>
          </a:prstGeom>
          <a:noFill/>
          <a:ln w="9525">
            <a:noFill/>
            <a:miter lim="800000"/>
            <a:headEnd/>
            <a:tailEnd/>
          </a:ln>
        </p:spPr>
        <p:txBody>
          <a:bodyPr>
            <a:spAutoFit/>
          </a:bodyPr>
          <a:lstStyle/>
          <a:p>
            <a:pPr eaLnBrk="0" hangingPunct="0">
              <a:spcBef>
                <a:spcPct val="50000"/>
              </a:spcBef>
            </a:pPr>
            <a:r>
              <a:rPr lang="en-US" sz="3200" b="1" dirty="0">
                <a:solidFill>
                  <a:srgbClr val="008000"/>
                </a:solidFill>
              </a:rPr>
              <a:t>[</a:t>
            </a:r>
            <a:r>
              <a:rPr lang="fr-FR" sz="3200" b="1" dirty="0">
                <a:solidFill>
                  <a:srgbClr val="008000"/>
                </a:solidFill>
              </a:rPr>
              <a:t>Ar</a:t>
            </a:r>
            <a:r>
              <a:rPr lang="en-US" sz="3200" b="1" dirty="0">
                <a:solidFill>
                  <a:srgbClr val="008000"/>
                </a:solidFill>
              </a:rPr>
              <a:t>]</a:t>
            </a:r>
            <a:r>
              <a:rPr lang="fr-FR" dirty="0"/>
              <a:t> </a:t>
            </a:r>
            <a:r>
              <a:rPr lang="fr-FR" sz="3200" b="1" dirty="0">
                <a:solidFill>
                  <a:srgbClr val="0000FF"/>
                </a:solidFill>
              </a:rPr>
              <a:t>3d</a:t>
            </a:r>
            <a:r>
              <a:rPr lang="fr-FR" sz="3200" b="1" baseline="30000" dirty="0">
                <a:solidFill>
                  <a:srgbClr val="0000FF"/>
                </a:solidFill>
              </a:rPr>
              <a:t>6</a:t>
            </a:r>
            <a:r>
              <a:rPr lang="fr-FR" sz="3200" b="1" dirty="0">
                <a:solidFill>
                  <a:srgbClr val="0000FF"/>
                </a:solidFill>
              </a:rPr>
              <a:t> 4s</a:t>
            </a:r>
            <a:r>
              <a:rPr lang="fr-FR" sz="3200" b="1" baseline="30000" dirty="0">
                <a:solidFill>
                  <a:srgbClr val="0000FF"/>
                </a:solidFill>
              </a:rPr>
              <a:t>2</a:t>
            </a:r>
          </a:p>
        </p:txBody>
      </p:sp>
      <p:sp>
        <p:nvSpPr>
          <p:cNvPr id="65548" name="Text Box 12"/>
          <p:cNvSpPr txBox="1">
            <a:spLocks noChangeArrowheads="1"/>
          </p:cNvSpPr>
          <p:nvPr/>
        </p:nvSpPr>
        <p:spPr bwMode="auto">
          <a:xfrm>
            <a:off x="179388" y="4005263"/>
            <a:ext cx="3048000" cy="519112"/>
          </a:xfrm>
          <a:prstGeom prst="rect">
            <a:avLst/>
          </a:prstGeom>
          <a:noFill/>
          <a:ln w="9525">
            <a:noFill/>
            <a:miter lim="800000"/>
            <a:headEnd/>
            <a:tailEnd/>
          </a:ln>
        </p:spPr>
        <p:txBody>
          <a:bodyPr>
            <a:spAutoFit/>
          </a:bodyPr>
          <a:lstStyle/>
          <a:p>
            <a:pPr lvl="2" eaLnBrk="0" hangingPunct="0"/>
            <a:r>
              <a:rPr lang="fr-FR" sz="2800" b="1" dirty="0" smtClean="0">
                <a:solidFill>
                  <a:srgbClr val="FF0066"/>
                </a:solidFill>
              </a:rPr>
              <a:t>Ge (Z </a:t>
            </a:r>
            <a:r>
              <a:rPr lang="fr-FR" sz="2800" b="1" dirty="0">
                <a:solidFill>
                  <a:srgbClr val="FF0066"/>
                </a:solidFill>
              </a:rPr>
              <a:t>= </a:t>
            </a:r>
            <a:r>
              <a:rPr lang="fr-FR" sz="2800" b="1" dirty="0" smtClean="0">
                <a:solidFill>
                  <a:srgbClr val="FF0066"/>
                </a:solidFill>
              </a:rPr>
              <a:t>32)</a:t>
            </a:r>
            <a:r>
              <a:rPr lang="fr-FR" sz="2800" b="1" dirty="0" smtClean="0"/>
              <a:t> </a:t>
            </a:r>
            <a:r>
              <a:rPr lang="fr-FR" sz="2800" b="1" dirty="0"/>
              <a:t>:</a:t>
            </a:r>
          </a:p>
        </p:txBody>
      </p:sp>
      <p:sp>
        <p:nvSpPr>
          <p:cNvPr id="65549" name="Text Box 13"/>
          <p:cNvSpPr txBox="1">
            <a:spLocks noChangeArrowheads="1"/>
          </p:cNvSpPr>
          <p:nvPr/>
        </p:nvSpPr>
        <p:spPr bwMode="auto">
          <a:xfrm>
            <a:off x="3275856" y="4797152"/>
            <a:ext cx="4680520" cy="502702"/>
          </a:xfrm>
          <a:prstGeom prst="rect">
            <a:avLst/>
          </a:prstGeom>
          <a:noFill/>
          <a:ln w="9525">
            <a:noFill/>
            <a:miter lim="800000"/>
            <a:headEnd/>
            <a:tailEnd/>
          </a:ln>
        </p:spPr>
        <p:txBody>
          <a:bodyPr wrap="square">
            <a:spAutoFit/>
          </a:bodyPr>
          <a:lstStyle/>
          <a:p>
            <a:pPr eaLnBrk="0" hangingPunct="0">
              <a:spcBef>
                <a:spcPct val="50000"/>
              </a:spcBef>
            </a:pPr>
            <a:r>
              <a:rPr lang="fr-FR" sz="2400" b="1" dirty="0" smtClean="0">
                <a:solidFill>
                  <a:srgbClr val="FF0066"/>
                </a:solidFill>
              </a:rPr>
              <a:t>4s</a:t>
            </a:r>
            <a:r>
              <a:rPr lang="fr-FR" sz="2400" b="1" baseline="30000" dirty="0" smtClean="0">
                <a:solidFill>
                  <a:srgbClr val="FF0066"/>
                </a:solidFill>
              </a:rPr>
              <a:t>2</a:t>
            </a:r>
            <a:r>
              <a:rPr lang="fr-FR" sz="2400" b="1" dirty="0" smtClean="0">
                <a:solidFill>
                  <a:srgbClr val="FF0066"/>
                </a:solidFill>
              </a:rPr>
              <a:t> , 4p</a:t>
            </a:r>
            <a:r>
              <a:rPr lang="fr-FR" sz="2400" b="1" baseline="30000" dirty="0" smtClean="0">
                <a:solidFill>
                  <a:srgbClr val="FF0066"/>
                </a:solidFill>
              </a:rPr>
              <a:t>2</a:t>
            </a:r>
            <a:r>
              <a:rPr lang="fr-FR" sz="2400" b="1" dirty="0" smtClean="0">
                <a:solidFill>
                  <a:srgbClr val="FF0066"/>
                </a:solidFill>
              </a:rPr>
              <a:t> : n = 4 =&gt; 4 e</a:t>
            </a:r>
            <a:r>
              <a:rPr lang="fr-FR" sz="4000" b="1" baseline="30000" dirty="0" smtClean="0">
                <a:solidFill>
                  <a:srgbClr val="FF0066"/>
                </a:solidFill>
              </a:rPr>
              <a:t>-</a:t>
            </a:r>
            <a:r>
              <a:rPr lang="fr-FR" sz="2400" b="1" dirty="0" smtClean="0">
                <a:solidFill>
                  <a:srgbClr val="FF0066"/>
                </a:solidFill>
              </a:rPr>
              <a:t> de Valence</a:t>
            </a:r>
            <a:r>
              <a:rPr lang="fr-FR" sz="1600" b="1" dirty="0" smtClean="0">
                <a:solidFill>
                  <a:srgbClr val="FF0066"/>
                </a:solidFill>
              </a:rPr>
              <a:t> </a:t>
            </a:r>
            <a:endParaRPr lang="fr-FR" sz="1600" b="1" dirty="0">
              <a:solidFill>
                <a:srgbClr val="FF0066"/>
              </a:solidFill>
            </a:endParaRPr>
          </a:p>
        </p:txBody>
      </p:sp>
      <p:sp>
        <p:nvSpPr>
          <p:cNvPr id="65550" name="Text Box 14"/>
          <p:cNvSpPr txBox="1">
            <a:spLocks noChangeArrowheads="1"/>
          </p:cNvSpPr>
          <p:nvPr/>
        </p:nvSpPr>
        <p:spPr bwMode="auto">
          <a:xfrm>
            <a:off x="2987824" y="1556792"/>
            <a:ext cx="5184576" cy="502702"/>
          </a:xfrm>
          <a:prstGeom prst="rect">
            <a:avLst/>
          </a:prstGeom>
          <a:noFill/>
          <a:ln w="9525">
            <a:noFill/>
            <a:miter lim="800000"/>
            <a:headEnd/>
            <a:tailEnd/>
          </a:ln>
        </p:spPr>
        <p:txBody>
          <a:bodyPr wrap="square">
            <a:spAutoFit/>
          </a:bodyPr>
          <a:lstStyle/>
          <a:p>
            <a:pPr eaLnBrk="0" hangingPunct="0">
              <a:spcBef>
                <a:spcPct val="50000"/>
              </a:spcBef>
            </a:pPr>
            <a:r>
              <a:rPr lang="fr-FR" sz="2400" b="1" dirty="0">
                <a:solidFill>
                  <a:srgbClr val="FF0066"/>
                </a:solidFill>
              </a:rPr>
              <a:t>4 s</a:t>
            </a:r>
            <a:r>
              <a:rPr lang="fr-FR" sz="2400" b="1" baseline="30000" dirty="0">
                <a:solidFill>
                  <a:srgbClr val="FF0066"/>
                </a:solidFill>
              </a:rPr>
              <a:t>2</a:t>
            </a:r>
            <a:r>
              <a:rPr lang="fr-FR" sz="2400" b="1" dirty="0">
                <a:solidFill>
                  <a:srgbClr val="FF0066"/>
                </a:solidFill>
              </a:rPr>
              <a:t> : n = 4 =&gt; </a:t>
            </a:r>
            <a:r>
              <a:rPr lang="fr-FR" sz="2400" b="1" dirty="0" smtClean="0">
                <a:solidFill>
                  <a:srgbClr val="FF0066"/>
                </a:solidFill>
              </a:rPr>
              <a:t>2</a:t>
            </a:r>
            <a:r>
              <a:rPr lang="fr-FR" sz="2400" b="1" dirty="0">
                <a:solidFill>
                  <a:srgbClr val="FF0066"/>
                </a:solidFill>
              </a:rPr>
              <a:t> </a:t>
            </a:r>
            <a:r>
              <a:rPr lang="fr-FR" sz="2400" b="1" dirty="0" smtClean="0">
                <a:solidFill>
                  <a:srgbClr val="FF0066"/>
                </a:solidFill>
              </a:rPr>
              <a:t>e</a:t>
            </a:r>
            <a:r>
              <a:rPr lang="fr-FR" sz="4000" b="1" baseline="30000" dirty="0" smtClean="0">
                <a:solidFill>
                  <a:srgbClr val="FF0066"/>
                </a:solidFill>
              </a:rPr>
              <a:t>-</a:t>
            </a:r>
            <a:r>
              <a:rPr lang="fr-FR" sz="2400" b="1" dirty="0" smtClean="0">
                <a:solidFill>
                  <a:srgbClr val="FF0066"/>
                </a:solidFill>
              </a:rPr>
              <a:t> de Valence</a:t>
            </a:r>
            <a:endParaRPr lang="fr-FR" sz="2400" b="1" dirty="0">
              <a:solidFill>
                <a:srgbClr val="FF0066"/>
              </a:solidFill>
            </a:endParaRPr>
          </a:p>
        </p:txBody>
      </p:sp>
      <p:sp>
        <p:nvSpPr>
          <p:cNvPr id="65551" name="Text Box 15"/>
          <p:cNvSpPr txBox="1">
            <a:spLocks noChangeArrowheads="1"/>
          </p:cNvSpPr>
          <p:nvPr/>
        </p:nvSpPr>
        <p:spPr bwMode="auto">
          <a:xfrm>
            <a:off x="755576" y="764704"/>
            <a:ext cx="2057400" cy="519112"/>
          </a:xfrm>
          <a:prstGeom prst="rect">
            <a:avLst/>
          </a:prstGeom>
          <a:noFill/>
          <a:ln w="9525">
            <a:noFill/>
            <a:miter lim="800000"/>
            <a:headEnd/>
            <a:tailEnd/>
          </a:ln>
        </p:spPr>
        <p:txBody>
          <a:bodyPr>
            <a:spAutoFit/>
          </a:bodyPr>
          <a:lstStyle/>
          <a:p>
            <a:pPr eaLnBrk="0" hangingPunct="0">
              <a:spcBef>
                <a:spcPct val="50000"/>
              </a:spcBef>
            </a:pPr>
            <a:r>
              <a:rPr lang="fr-FR" sz="2800" b="1" dirty="0" smtClean="0">
                <a:solidFill>
                  <a:srgbClr val="FF0066"/>
                </a:solidFill>
              </a:rPr>
              <a:t>Fe (Z </a:t>
            </a:r>
            <a:r>
              <a:rPr lang="fr-FR" sz="2800" b="1" dirty="0">
                <a:solidFill>
                  <a:srgbClr val="FF0066"/>
                </a:solidFill>
              </a:rPr>
              <a:t>= </a:t>
            </a:r>
            <a:r>
              <a:rPr lang="fr-FR" sz="2800" b="1" dirty="0" smtClean="0">
                <a:solidFill>
                  <a:srgbClr val="FF0066"/>
                </a:solidFill>
              </a:rPr>
              <a:t>26)</a:t>
            </a:r>
            <a:r>
              <a:rPr lang="fr-FR" sz="2800" b="1" dirty="0" smtClean="0"/>
              <a:t> </a:t>
            </a:r>
            <a:r>
              <a:rPr lang="fr-FR" sz="2800" b="1" dirty="0"/>
              <a:t>:</a:t>
            </a:r>
          </a:p>
        </p:txBody>
      </p:sp>
      <p:sp>
        <p:nvSpPr>
          <p:cNvPr id="11" name="Rectangle 10"/>
          <p:cNvSpPr/>
          <p:nvPr/>
        </p:nvSpPr>
        <p:spPr>
          <a:xfrm>
            <a:off x="2843808" y="764704"/>
            <a:ext cx="5328592" cy="523220"/>
          </a:xfrm>
          <a:prstGeom prst="rect">
            <a:avLst/>
          </a:prstGeom>
        </p:spPr>
        <p:txBody>
          <a:bodyPr wrap="square">
            <a:spAutoFit/>
          </a:bodyPr>
          <a:lstStyle/>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002060"/>
                </a:solidFill>
                <a:latin typeface="Calibri" pitchFamily="34" charset="0"/>
                <a:cs typeface="Calibri" pitchFamily="34" charset="0"/>
              </a:rPr>
              <a:t>4</a:t>
            </a:r>
            <a:r>
              <a:rPr lang="fr-FR" sz="2800" b="1" i="1" dirty="0" smtClean="0">
                <a:solidFill>
                  <a:srgbClr val="002060"/>
                </a:solidFill>
                <a:latin typeface="Calibri" pitchFamily="34" charset="0"/>
                <a:cs typeface="Calibri" pitchFamily="34" charset="0"/>
              </a:rPr>
              <a:t>s</a:t>
            </a:r>
            <a:r>
              <a:rPr lang="fr-FR" sz="2800" b="1" baseline="30000" dirty="0" smtClean="0">
                <a:solidFill>
                  <a:srgbClr val="002060"/>
                </a:solidFill>
                <a:latin typeface="Calibri" pitchFamily="34" charset="0"/>
                <a:cs typeface="Calibri" pitchFamily="34" charset="0"/>
              </a:rPr>
              <a:t>2</a:t>
            </a:r>
            <a:r>
              <a:rPr lang="fr-FR" sz="2800" b="1" dirty="0" smtClean="0">
                <a:solidFill>
                  <a:srgbClr val="002060"/>
                </a:solidFill>
                <a:latin typeface="Calibri" pitchFamily="34" charset="0"/>
                <a:cs typeface="Calibri" pitchFamily="34" charset="0"/>
              </a:rPr>
              <a:t> 3</a:t>
            </a:r>
            <a:r>
              <a:rPr lang="fr-FR" sz="2800" b="1" i="1" dirty="0" smtClean="0">
                <a:solidFill>
                  <a:srgbClr val="002060"/>
                </a:solidFill>
                <a:latin typeface="Calibri" pitchFamily="34" charset="0"/>
                <a:cs typeface="Calibri" pitchFamily="34" charset="0"/>
              </a:rPr>
              <a:t>d</a:t>
            </a:r>
            <a:r>
              <a:rPr lang="fr-FR" sz="2800" b="1" baseline="30000" dirty="0" smtClean="0">
                <a:solidFill>
                  <a:srgbClr val="002060"/>
                </a:solidFill>
                <a:latin typeface="Calibri" pitchFamily="34" charset="0"/>
                <a:cs typeface="Calibri" pitchFamily="34" charset="0"/>
              </a:rPr>
              <a:t>6</a:t>
            </a:r>
          </a:p>
        </p:txBody>
      </p:sp>
      <p:sp>
        <p:nvSpPr>
          <p:cNvPr id="12" name="Rectangle 11"/>
          <p:cNvSpPr/>
          <p:nvPr/>
        </p:nvSpPr>
        <p:spPr>
          <a:xfrm>
            <a:off x="2987824" y="3933056"/>
            <a:ext cx="6480720" cy="523220"/>
          </a:xfrm>
          <a:prstGeom prst="rect">
            <a:avLst/>
          </a:prstGeom>
        </p:spPr>
        <p:txBody>
          <a:bodyPr wrap="square">
            <a:spAutoFit/>
          </a:bodyPr>
          <a:lstStyle/>
          <a:p>
            <a:pPr lvl="2"/>
            <a:r>
              <a:rPr lang="fr-FR" sz="2800" b="1" dirty="0" smtClean="0">
                <a:latin typeface="Calibri" pitchFamily="34" charset="0"/>
                <a:cs typeface="Calibri" pitchFamily="34" charset="0"/>
              </a:rPr>
              <a:t>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2</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3</a:t>
            </a:r>
            <a:r>
              <a:rPr lang="fr-FR" sz="2800" b="1" i="1" dirty="0" smtClean="0">
                <a:latin typeface="Calibri" pitchFamily="34" charset="0"/>
                <a:cs typeface="Calibri" pitchFamily="34" charset="0"/>
              </a:rPr>
              <a:t>p</a:t>
            </a:r>
            <a:r>
              <a:rPr lang="fr-FR" sz="2800" b="1" baseline="30000" dirty="0" smtClean="0">
                <a:latin typeface="Calibri" pitchFamily="34" charset="0"/>
                <a:cs typeface="Calibri" pitchFamily="34" charset="0"/>
              </a:rPr>
              <a:t>6</a:t>
            </a:r>
            <a:r>
              <a:rPr lang="fr-FR" sz="2800" b="1" dirty="0" smtClean="0">
                <a:latin typeface="Calibri" pitchFamily="34" charset="0"/>
                <a:cs typeface="Calibri" pitchFamily="34" charset="0"/>
              </a:rPr>
              <a:t> </a:t>
            </a:r>
            <a:r>
              <a:rPr lang="fr-FR" sz="2800" b="1" dirty="0" smtClean="0">
                <a:solidFill>
                  <a:srgbClr val="002060"/>
                </a:solidFill>
                <a:latin typeface="Calibri" pitchFamily="34" charset="0"/>
                <a:cs typeface="Calibri" pitchFamily="34" charset="0"/>
              </a:rPr>
              <a:t>4</a:t>
            </a:r>
            <a:r>
              <a:rPr lang="fr-FR" sz="2800" b="1" i="1" dirty="0" smtClean="0">
                <a:solidFill>
                  <a:srgbClr val="002060"/>
                </a:solidFill>
                <a:latin typeface="Calibri" pitchFamily="34" charset="0"/>
                <a:cs typeface="Calibri" pitchFamily="34" charset="0"/>
              </a:rPr>
              <a:t>s</a:t>
            </a:r>
            <a:r>
              <a:rPr lang="fr-FR" sz="2800" b="1" baseline="30000" dirty="0" smtClean="0">
                <a:solidFill>
                  <a:srgbClr val="002060"/>
                </a:solidFill>
                <a:latin typeface="Calibri" pitchFamily="34" charset="0"/>
                <a:cs typeface="Calibri" pitchFamily="34" charset="0"/>
              </a:rPr>
              <a:t>2</a:t>
            </a:r>
            <a:r>
              <a:rPr lang="fr-FR" sz="2800" b="1" dirty="0" smtClean="0">
                <a:latin typeface="Calibri" pitchFamily="34" charset="0"/>
                <a:cs typeface="Calibri" pitchFamily="34" charset="0"/>
              </a:rPr>
              <a:t> </a:t>
            </a:r>
            <a:r>
              <a:rPr lang="fr-FR" sz="2800" b="1" dirty="0" smtClean="0">
                <a:solidFill>
                  <a:srgbClr val="002060"/>
                </a:solidFill>
                <a:latin typeface="Calibri" pitchFamily="34" charset="0"/>
                <a:cs typeface="Calibri" pitchFamily="34" charset="0"/>
              </a:rPr>
              <a:t>3</a:t>
            </a:r>
            <a:r>
              <a:rPr lang="fr-FR" sz="2800" b="1" i="1" dirty="0" smtClean="0">
                <a:solidFill>
                  <a:srgbClr val="002060"/>
                </a:solidFill>
                <a:latin typeface="Calibri" pitchFamily="34" charset="0"/>
                <a:cs typeface="Calibri" pitchFamily="34" charset="0"/>
              </a:rPr>
              <a:t>d</a:t>
            </a:r>
            <a:r>
              <a:rPr lang="fr-FR" sz="2800" b="1" baseline="30000" dirty="0" smtClean="0">
                <a:solidFill>
                  <a:srgbClr val="002060"/>
                </a:solidFill>
                <a:latin typeface="Calibri" pitchFamily="34" charset="0"/>
                <a:cs typeface="Calibri" pitchFamily="34" charset="0"/>
              </a:rPr>
              <a:t>10</a:t>
            </a:r>
            <a:r>
              <a:rPr lang="fr-FR" sz="2800" b="1" dirty="0" smtClean="0">
                <a:solidFill>
                  <a:srgbClr val="002060"/>
                </a:solidFill>
                <a:latin typeface="Calibri" pitchFamily="34" charset="0"/>
                <a:cs typeface="Calibri" pitchFamily="34" charset="0"/>
              </a:rPr>
              <a:t>4</a:t>
            </a:r>
            <a:r>
              <a:rPr lang="fr-FR" sz="2800" b="1" i="1" dirty="0" smtClean="0">
                <a:solidFill>
                  <a:srgbClr val="002060"/>
                </a:solidFill>
                <a:latin typeface="Calibri" pitchFamily="34" charset="0"/>
                <a:cs typeface="Calibri" pitchFamily="34" charset="0"/>
              </a:rPr>
              <a:t>p</a:t>
            </a:r>
            <a:r>
              <a:rPr lang="fr-FR" sz="2800" b="1" baseline="30000" dirty="0">
                <a:solidFill>
                  <a:srgbClr val="002060"/>
                </a:solidFill>
                <a:latin typeface="Calibri" pitchFamily="34" charset="0"/>
                <a:cs typeface="Calibri" pitchFamily="34" charset="0"/>
              </a:rPr>
              <a:t>2</a:t>
            </a:r>
            <a:endParaRPr lang="fr-FR" sz="2800" b="1" baseline="30000" dirty="0" smtClean="0">
              <a:solidFill>
                <a:srgbClr val="002060"/>
              </a:solidFill>
              <a:latin typeface="Calibri" pitchFamily="34" charset="0"/>
              <a:cs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41"/>
                                        </p:tgtEl>
                                        <p:attrNameLst>
                                          <p:attrName>style.visibility</p:attrName>
                                        </p:attrNameLst>
                                      </p:cBhvr>
                                      <p:to>
                                        <p:strVal val="visible"/>
                                      </p:to>
                                    </p:set>
                                    <p:animEffect transition="in" filter="checkerboard(across)">
                                      <p:cBhvr>
                                        <p:cTn id="7" dur="500"/>
                                        <p:tgtEl>
                                          <p:spTgt spid="6554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5551"/>
                                        </p:tgtEl>
                                        <p:attrNameLst>
                                          <p:attrName>style.visibility</p:attrName>
                                        </p:attrNameLst>
                                      </p:cBhvr>
                                      <p:to>
                                        <p:strVal val="visible"/>
                                      </p:to>
                                    </p:set>
                                    <p:animEffect transition="in" filter="checkerboard(across)">
                                      <p:cBhvr>
                                        <p:cTn id="12" dur="500"/>
                                        <p:tgtEl>
                                          <p:spTgt spid="6555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5550"/>
                                        </p:tgtEl>
                                        <p:attrNameLst>
                                          <p:attrName>style.visibility</p:attrName>
                                        </p:attrNameLst>
                                      </p:cBhvr>
                                      <p:to>
                                        <p:strVal val="visible"/>
                                      </p:to>
                                    </p:set>
                                    <p:animEffect transition="in" filter="checkerboard(across)">
                                      <p:cBhvr>
                                        <p:cTn id="22" dur="500"/>
                                        <p:tgtEl>
                                          <p:spTgt spid="6555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5543"/>
                                        </p:tgtEl>
                                        <p:attrNameLst>
                                          <p:attrName>style.visibility</p:attrName>
                                        </p:attrNameLst>
                                      </p:cBhvr>
                                      <p:to>
                                        <p:strVal val="visible"/>
                                      </p:to>
                                    </p:set>
                                    <p:animEffect transition="in" filter="checkerboard(across)">
                                      <p:cBhvr>
                                        <p:cTn id="27" dur="500"/>
                                        <p:tgtEl>
                                          <p:spTgt spid="6554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5546"/>
                                        </p:tgtEl>
                                        <p:attrNameLst>
                                          <p:attrName>style.visibility</p:attrName>
                                        </p:attrNameLst>
                                      </p:cBhvr>
                                      <p:to>
                                        <p:strVal val="visible"/>
                                      </p:to>
                                    </p:set>
                                    <p:animEffect transition="in" filter="checkerboard(across)">
                                      <p:cBhvr>
                                        <p:cTn id="32" dur="500"/>
                                        <p:tgtEl>
                                          <p:spTgt spid="65546"/>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5548"/>
                                        </p:tgtEl>
                                        <p:attrNameLst>
                                          <p:attrName>style.visibility</p:attrName>
                                        </p:attrNameLst>
                                      </p:cBhvr>
                                      <p:to>
                                        <p:strVal val="visible"/>
                                      </p:to>
                                    </p:set>
                                    <p:animEffect transition="in" filter="checkerboard(across)">
                                      <p:cBhvr>
                                        <p:cTn id="37" dur="500"/>
                                        <p:tgtEl>
                                          <p:spTgt spid="6554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65549"/>
                                        </p:tgtEl>
                                        <p:attrNameLst>
                                          <p:attrName>style.visibility</p:attrName>
                                        </p:attrNameLst>
                                      </p:cBhvr>
                                      <p:to>
                                        <p:strVal val="visible"/>
                                      </p:to>
                                    </p:set>
                                    <p:animEffect transition="in" filter="checkerboard(across)">
                                      <p:cBhvr>
                                        <p:cTn id="47" dur="500"/>
                                        <p:tgtEl>
                                          <p:spTgt spid="65549"/>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65542"/>
                                        </p:tgtEl>
                                        <p:attrNameLst>
                                          <p:attrName>style.visibility</p:attrName>
                                        </p:attrNameLst>
                                      </p:cBhvr>
                                      <p:to>
                                        <p:strVal val="visible"/>
                                      </p:to>
                                    </p:set>
                                    <p:animEffect transition="in" filter="checkerboard(across)">
                                      <p:cBhvr>
                                        <p:cTn id="52" dur="500"/>
                                        <p:tgtEl>
                                          <p:spTgt spid="65542"/>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65545"/>
                                        </p:tgtEl>
                                        <p:attrNameLst>
                                          <p:attrName>style.visibility</p:attrName>
                                        </p:attrNameLst>
                                      </p:cBhvr>
                                      <p:to>
                                        <p:strVal val="visible"/>
                                      </p:to>
                                    </p:set>
                                    <p:animEffect transition="in" filter="checkerboard(across)">
                                      <p:cBhvr>
                                        <p:cTn id="57" dur="500"/>
                                        <p:tgtEl>
                                          <p:spTgt spid="65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1" grpId="0"/>
      <p:bldP spid="65542" grpId="0"/>
      <p:bldP spid="65543" grpId="0"/>
      <p:bldP spid="65545" grpId="0"/>
      <p:bldP spid="65546" grpId="0"/>
      <p:bldP spid="65548" grpId="0"/>
      <p:bldP spid="65549" grpId="0"/>
      <p:bldP spid="65550" grpId="0"/>
      <p:bldP spid="65551" grpId="0"/>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ext Box 4"/>
          <p:cNvSpPr txBox="1">
            <a:spLocks noChangeArrowheads="1"/>
          </p:cNvSpPr>
          <p:nvPr/>
        </p:nvSpPr>
        <p:spPr bwMode="auto">
          <a:xfrm>
            <a:off x="0" y="44450"/>
            <a:ext cx="9144000" cy="6186309"/>
          </a:xfrm>
          <a:prstGeom prst="rect">
            <a:avLst/>
          </a:prstGeom>
          <a:noFill/>
          <a:ln w="9525">
            <a:noFill/>
            <a:miter lim="800000"/>
            <a:headEnd/>
            <a:tailEnd/>
          </a:ln>
        </p:spPr>
        <p:txBody>
          <a:bodyPr>
            <a:spAutoFit/>
          </a:bodyPr>
          <a:lstStyle/>
          <a:p>
            <a:pPr lvl="2"/>
            <a:r>
              <a:rPr lang="fr-FR" sz="3200" b="1" u="sng" dirty="0" smtClean="0">
                <a:solidFill>
                  <a:srgbClr val="FF0000"/>
                </a:solidFill>
                <a:latin typeface="Calibri" pitchFamily="34" charset="0"/>
                <a:cs typeface="Calibri" pitchFamily="34" charset="0"/>
              </a:rPr>
              <a:t>3- </a:t>
            </a:r>
            <a:r>
              <a:rPr lang="fr-FR" sz="3200" b="1" u="sng" dirty="0">
                <a:solidFill>
                  <a:srgbClr val="FF0000"/>
                </a:solidFill>
                <a:latin typeface="Calibri" pitchFamily="34" charset="0"/>
                <a:cs typeface="Calibri" pitchFamily="34" charset="0"/>
              </a:rPr>
              <a:t>Configuration électronique d’un ion </a:t>
            </a:r>
            <a:r>
              <a:rPr lang="fr-FR" sz="3200" b="1" u="sng" dirty="0" smtClean="0">
                <a:solidFill>
                  <a:srgbClr val="FF0000"/>
                </a:solidFill>
                <a:latin typeface="Calibri" pitchFamily="34" charset="0"/>
                <a:cs typeface="Calibri" pitchFamily="34" charset="0"/>
              </a:rPr>
              <a:t>simple</a:t>
            </a:r>
          </a:p>
          <a:p>
            <a:pPr lvl="2"/>
            <a:r>
              <a:rPr lang="fr-FR" sz="2800" b="1" dirty="0" smtClean="0">
                <a:latin typeface="Calibri" pitchFamily="34" charset="0"/>
                <a:cs typeface="Calibri" pitchFamily="34" charset="0"/>
              </a:rPr>
              <a:t>* La </a:t>
            </a:r>
            <a:r>
              <a:rPr lang="fr-FR" sz="2800" b="1" dirty="0">
                <a:latin typeface="Calibri" pitchFamily="34" charset="0"/>
                <a:cs typeface="Calibri" pitchFamily="34" charset="0"/>
              </a:rPr>
              <a:t>configuration électronique d’un ion dans son état fondamental se déduit de la configuration électronique d’un atome dans son état fondamental</a:t>
            </a:r>
            <a:r>
              <a:rPr lang="fr-FR" sz="2800" dirty="0">
                <a:latin typeface="Calibri" pitchFamily="34" charset="0"/>
                <a:cs typeface="Calibri" pitchFamily="34" charset="0"/>
              </a:rPr>
              <a:t>.</a:t>
            </a:r>
          </a:p>
          <a:p>
            <a:pPr lvl="2">
              <a:buFontTx/>
              <a:buChar char="-"/>
            </a:pPr>
            <a:endParaRPr lang="fr-FR" sz="2800" dirty="0">
              <a:latin typeface="Calibri" pitchFamily="34" charset="0"/>
              <a:cs typeface="Calibri" pitchFamily="34" charset="0"/>
            </a:endParaRPr>
          </a:p>
          <a:p>
            <a:pPr lvl="2">
              <a:buFontTx/>
              <a:buChar char="-"/>
            </a:pPr>
            <a:r>
              <a:rPr lang="fr-FR" sz="2800" b="1" dirty="0">
                <a:latin typeface="Calibri" pitchFamily="34" charset="0"/>
                <a:cs typeface="Calibri" pitchFamily="34" charset="0"/>
              </a:rPr>
              <a:t> Lorsque, dans un atome, la dernière sous-couche occupée est une sous-couche (n – 1) d ou (n – 2) f , ce sont les électrons occupant la sous-couche n s qui sont arrachés en premier lors de la </a:t>
            </a:r>
            <a:r>
              <a:rPr lang="fr-FR" sz="2800" b="1" dirty="0">
                <a:solidFill>
                  <a:srgbClr val="FF0000"/>
                </a:solidFill>
                <a:latin typeface="Calibri" pitchFamily="34" charset="0"/>
                <a:cs typeface="Calibri" pitchFamily="34" charset="0"/>
              </a:rPr>
              <a:t>formation des cations </a:t>
            </a:r>
            <a:r>
              <a:rPr lang="fr-FR" sz="2800" b="1" dirty="0">
                <a:latin typeface="Calibri" pitchFamily="34" charset="0"/>
                <a:cs typeface="Calibri" pitchFamily="34" charset="0"/>
              </a:rPr>
              <a:t>correspondants .</a:t>
            </a:r>
          </a:p>
          <a:p>
            <a:pPr lvl="2">
              <a:buFontTx/>
              <a:buChar char="-"/>
            </a:pPr>
            <a:endParaRPr lang="fr-FR" sz="2800" b="1" dirty="0">
              <a:latin typeface="Calibri" pitchFamily="34" charset="0"/>
              <a:cs typeface="Calibri" pitchFamily="34" charset="0"/>
            </a:endParaRPr>
          </a:p>
          <a:p>
            <a:pPr lvl="2"/>
            <a:r>
              <a:rPr lang="fr-FR" sz="2800" b="1" dirty="0">
                <a:latin typeface="Calibri" pitchFamily="34" charset="0"/>
                <a:cs typeface="Calibri" pitchFamily="34" charset="0"/>
              </a:rPr>
              <a:t>- Pour </a:t>
            </a:r>
            <a:r>
              <a:rPr lang="fr-FR" sz="2800" b="1" dirty="0">
                <a:solidFill>
                  <a:srgbClr val="FF0000"/>
                </a:solidFill>
                <a:latin typeface="Calibri" pitchFamily="34" charset="0"/>
                <a:cs typeface="Calibri" pitchFamily="34" charset="0"/>
              </a:rPr>
              <a:t>obtenir un anion </a:t>
            </a:r>
            <a:r>
              <a:rPr lang="fr-FR" sz="2800" b="1" dirty="0" smtClean="0">
                <a:latin typeface="Calibri" pitchFamily="34" charset="0"/>
                <a:cs typeface="Calibri" pitchFamily="34" charset="0"/>
              </a:rPr>
              <a:t>à </a:t>
            </a:r>
            <a:r>
              <a:rPr lang="fr-FR" sz="2800" b="1" dirty="0">
                <a:latin typeface="Calibri" pitchFamily="34" charset="0"/>
                <a:cs typeface="Calibri" pitchFamily="34" charset="0"/>
              </a:rPr>
              <a:t>partir d’un atome, il faut ajouter un ou plusieurs électrons aux électrons de </a:t>
            </a:r>
            <a:r>
              <a:rPr lang="fr-FR" sz="2800" b="1" dirty="0" smtClean="0">
                <a:latin typeface="Calibri" pitchFamily="34" charset="0"/>
                <a:cs typeface="Calibri" pitchFamily="34" charset="0"/>
              </a:rPr>
              <a:t>valence.</a:t>
            </a:r>
            <a:endParaRPr lang="fr-FR" sz="2800" b="1" dirty="0">
              <a:latin typeface="Calibri" pitchFamily="34" charset="0"/>
              <a:cs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8372">
                                            <p:txEl>
                                              <p:pRg st="0" end="0"/>
                                            </p:txEl>
                                          </p:spTgt>
                                        </p:tgtEl>
                                        <p:attrNameLst>
                                          <p:attrName>style.visibility</p:attrName>
                                        </p:attrNameLst>
                                      </p:cBhvr>
                                      <p:to>
                                        <p:strVal val="visible"/>
                                      </p:to>
                                    </p:set>
                                    <p:anim calcmode="lin" valueType="num">
                                      <p:cBhvr additive="base">
                                        <p:cTn id="7" dur="500" fill="hold"/>
                                        <p:tgtEl>
                                          <p:spTgt spid="5837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8372">
                                            <p:txEl>
                                              <p:pRg st="0" end="0"/>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5"/>
                                            </p:cond>
                                          </p:stCondLst>
                                          <p:endCondLst>
                                            <p:cond evt="onStopAudio" delay="0">
                                              <p:tgtEl>
                                                <p:sldTgt/>
                                              </p:tgtEl>
                                            </p:cond>
                                          </p:endCondLst>
                                        </p:cTn>
                                        <p:tgtEl>
                                          <p:sndTgt r:embed="rId2" name="Crissement de frein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8372">
                                            <p:txEl>
                                              <p:pRg st="1" end="1"/>
                                            </p:txEl>
                                          </p:spTgt>
                                        </p:tgtEl>
                                        <p:attrNameLst>
                                          <p:attrName>style.visibility</p:attrName>
                                        </p:attrNameLst>
                                      </p:cBhvr>
                                      <p:to>
                                        <p:strVal val="visible"/>
                                      </p:to>
                                    </p:set>
                                    <p:anim calcmode="lin" valueType="num">
                                      <p:cBhvr additive="base">
                                        <p:cTn id="13" dur="500" fill="hold"/>
                                        <p:tgtEl>
                                          <p:spTgt spid="5837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8372">
                                            <p:txEl>
                                              <p:pRg st="1" end="1"/>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1"/>
                                            </p:cond>
                                          </p:stCondLst>
                                          <p:endCondLst>
                                            <p:cond evt="onStopAudio" delay="0">
                                              <p:tgtEl>
                                                <p:sldTgt/>
                                              </p:tgtEl>
                                            </p:cond>
                                          </p:endCondLst>
                                        </p:cTn>
                                        <p:tgtEl>
                                          <p:sndTgt r:embed="rId2" name="Crissement de frein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8372">
                                            <p:txEl>
                                              <p:pRg st="3" end="3"/>
                                            </p:txEl>
                                          </p:spTgt>
                                        </p:tgtEl>
                                        <p:attrNameLst>
                                          <p:attrName>style.visibility</p:attrName>
                                        </p:attrNameLst>
                                      </p:cBhvr>
                                      <p:to>
                                        <p:strVal val="visible"/>
                                      </p:to>
                                    </p:set>
                                    <p:anim calcmode="lin" valueType="num">
                                      <p:cBhvr additive="base">
                                        <p:cTn id="19" dur="500" fill="hold"/>
                                        <p:tgtEl>
                                          <p:spTgt spid="5837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8372">
                                            <p:txEl>
                                              <p:pRg st="3" end="3"/>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7"/>
                                            </p:cond>
                                          </p:stCondLst>
                                          <p:endCondLst>
                                            <p:cond evt="onStopAudio" delay="0">
                                              <p:tgtEl>
                                                <p:sldTgt/>
                                              </p:tgtEl>
                                            </p:cond>
                                          </p:endCondLst>
                                        </p:cTn>
                                        <p:tgtEl>
                                          <p:sndTgt r:embed="rId2" name="Crissement de freins.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8372">
                                            <p:txEl>
                                              <p:pRg st="5" end="5"/>
                                            </p:txEl>
                                          </p:spTgt>
                                        </p:tgtEl>
                                        <p:attrNameLst>
                                          <p:attrName>style.visibility</p:attrName>
                                        </p:attrNameLst>
                                      </p:cBhvr>
                                      <p:to>
                                        <p:strVal val="visible"/>
                                      </p:to>
                                    </p:set>
                                    <p:anim calcmode="lin" valueType="num">
                                      <p:cBhvr additive="base">
                                        <p:cTn id="25" dur="500" fill="hold"/>
                                        <p:tgtEl>
                                          <p:spTgt spid="58372">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8372">
                                            <p:txEl>
                                              <p:pRg st="5" end="5"/>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23"/>
                                            </p:cond>
                                          </p:stCondLst>
                                          <p:endCondLst>
                                            <p:cond evt="onStopAudio" delay="0">
                                              <p:tgtEl>
                                                <p:sldTgt/>
                                              </p:tgtEl>
                                            </p:cond>
                                          </p:endCondLst>
                                        </p:cTn>
                                        <p:tgtEl>
                                          <p:sndTgt r:embed="rId2" name="Crissement de frein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 Box 4"/>
          <p:cNvSpPr txBox="1">
            <a:spLocks noChangeArrowheads="1"/>
          </p:cNvSpPr>
          <p:nvPr/>
        </p:nvSpPr>
        <p:spPr bwMode="auto">
          <a:xfrm>
            <a:off x="-642938" y="44450"/>
            <a:ext cx="9786938" cy="4975721"/>
          </a:xfrm>
          <a:prstGeom prst="rect">
            <a:avLst/>
          </a:prstGeom>
          <a:noFill/>
          <a:ln w="9525">
            <a:noFill/>
            <a:miter lim="800000"/>
            <a:headEnd/>
            <a:tailEnd/>
          </a:ln>
        </p:spPr>
        <p:txBody>
          <a:bodyPr>
            <a:spAutoFit/>
          </a:bodyPr>
          <a:lstStyle/>
          <a:p>
            <a:pPr lvl="2"/>
            <a:r>
              <a:rPr lang="fr-FR" sz="2800" b="1" u="sng" dirty="0">
                <a:solidFill>
                  <a:srgbClr val="0000FF"/>
                </a:solidFill>
                <a:latin typeface="Calibri" pitchFamily="34" charset="0"/>
                <a:cs typeface="Calibri" pitchFamily="34" charset="0"/>
              </a:rPr>
              <a:t>Exemples :</a:t>
            </a:r>
          </a:p>
          <a:p>
            <a:pPr lvl="2"/>
            <a:r>
              <a:rPr lang="fr-FR" sz="2800" b="1" dirty="0" smtClean="0">
                <a:latin typeface="Calibri" pitchFamily="34" charset="0"/>
                <a:cs typeface="Calibri" pitchFamily="34" charset="0"/>
              </a:rPr>
              <a:t>* L’atome </a:t>
            </a:r>
            <a:r>
              <a:rPr lang="fr-FR" sz="2800" b="1" dirty="0">
                <a:latin typeface="Calibri" pitchFamily="34" charset="0"/>
                <a:cs typeface="Calibri" pitchFamily="34" charset="0"/>
              </a:rPr>
              <a:t>de sodium </a:t>
            </a:r>
            <a:r>
              <a:rPr lang="fr-FR" sz="2800" b="1" dirty="0" smtClean="0">
                <a:latin typeface="Calibri" pitchFamily="34" charset="0"/>
                <a:cs typeface="Calibri" pitchFamily="34" charset="0"/>
              </a:rPr>
              <a:t>Na (</a:t>
            </a:r>
            <a:r>
              <a:rPr lang="fr-FR" sz="2800" b="1" i="1" dirty="0" smtClean="0">
                <a:latin typeface="Calibri" pitchFamily="34" charset="0"/>
                <a:cs typeface="Calibri" pitchFamily="34" charset="0"/>
              </a:rPr>
              <a:t>Z </a:t>
            </a:r>
            <a:r>
              <a:rPr lang="fr-FR" sz="2800" b="1" dirty="0">
                <a:latin typeface="Calibri" pitchFamily="34" charset="0"/>
                <a:cs typeface="Calibri" pitchFamily="34" charset="0"/>
              </a:rPr>
              <a:t>= 11) a pour configuration dans son état fondamental :1</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r>
              <a:rPr lang="fr-FR" sz="2800" b="1" dirty="0">
                <a:latin typeface="Calibri" pitchFamily="34" charset="0"/>
                <a:cs typeface="Calibri" pitchFamily="34" charset="0"/>
              </a:rPr>
              <a:t> </a:t>
            </a:r>
            <a:r>
              <a:rPr lang="fr-FR" sz="2800" b="1" dirty="0" smtClean="0">
                <a:latin typeface="Calibri" pitchFamily="34" charset="0"/>
                <a:cs typeface="Calibri" pitchFamily="34" charset="0"/>
              </a:rPr>
              <a:t>3</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1</a:t>
            </a:r>
          </a:p>
          <a:p>
            <a:pPr lvl="2"/>
            <a:endParaRPr lang="fr-FR" sz="2800" b="1" baseline="30000" dirty="0">
              <a:latin typeface="Calibri" pitchFamily="34" charset="0"/>
              <a:cs typeface="Calibri" pitchFamily="34" charset="0"/>
            </a:endParaRPr>
          </a:p>
          <a:p>
            <a:pPr lvl="2"/>
            <a:r>
              <a:rPr lang="fr-FR" sz="2800" b="1" dirty="0">
                <a:latin typeface="Calibri" pitchFamily="34" charset="0"/>
                <a:cs typeface="Calibri" pitchFamily="34" charset="0"/>
              </a:rPr>
              <a:t>d’où la configuration de Na</a:t>
            </a:r>
            <a:r>
              <a:rPr lang="fr-FR" sz="2800" b="1" baseline="30000" dirty="0">
                <a:latin typeface="Calibri" pitchFamily="34" charset="0"/>
                <a:cs typeface="Calibri" pitchFamily="34" charset="0"/>
              </a:rPr>
              <a:t>+</a:t>
            </a:r>
            <a:r>
              <a:rPr lang="fr-FR" sz="2800" b="1" dirty="0">
                <a:latin typeface="Calibri" pitchFamily="34" charset="0"/>
                <a:cs typeface="Calibri" pitchFamily="34" charset="0"/>
              </a:rPr>
              <a:t> dans son état fondamental : 1</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p>
          <a:p>
            <a:pPr lvl="2"/>
            <a:endParaRPr lang="fr-FR" sz="2800" b="1" baseline="30000" dirty="0">
              <a:latin typeface="Calibri" pitchFamily="34" charset="0"/>
              <a:cs typeface="Calibri" pitchFamily="34" charset="0"/>
            </a:endParaRPr>
          </a:p>
          <a:p>
            <a:pPr lvl="2"/>
            <a:r>
              <a:rPr lang="fr-FR" sz="2800" b="1" dirty="0" smtClean="0">
                <a:latin typeface="Calibri" pitchFamily="34" charset="0"/>
                <a:cs typeface="Calibri" pitchFamily="34" charset="0"/>
              </a:rPr>
              <a:t>* </a:t>
            </a:r>
            <a:r>
              <a:rPr lang="fr-FR" sz="2800" b="1" dirty="0">
                <a:latin typeface="Calibri" pitchFamily="34" charset="0"/>
                <a:cs typeface="Calibri" pitchFamily="34" charset="0"/>
              </a:rPr>
              <a:t>L’atome de fer (</a:t>
            </a:r>
            <a:r>
              <a:rPr lang="fr-FR" sz="2800" b="1" i="1" dirty="0">
                <a:latin typeface="Calibri" pitchFamily="34" charset="0"/>
                <a:cs typeface="Calibri" pitchFamily="34" charset="0"/>
              </a:rPr>
              <a:t>Z </a:t>
            </a:r>
            <a:r>
              <a:rPr lang="fr-FR" sz="2800" b="1" dirty="0">
                <a:latin typeface="Calibri" pitchFamily="34" charset="0"/>
                <a:cs typeface="Calibri" pitchFamily="34" charset="0"/>
              </a:rPr>
              <a:t>= 26) a pour configuration électronique dans son état fondamental </a:t>
            </a:r>
            <a:r>
              <a:rPr lang="fr-FR" sz="2800" b="1" dirty="0" smtClean="0">
                <a:latin typeface="Calibri" pitchFamily="34" charset="0"/>
                <a:cs typeface="Calibri" pitchFamily="34" charset="0"/>
              </a:rPr>
              <a:t>: 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a:t>
            </a:r>
            <a:r>
              <a:rPr lang="fr-FR" sz="2800" b="1" dirty="0">
                <a:latin typeface="Calibri" pitchFamily="34" charset="0"/>
                <a:cs typeface="Calibri" pitchFamily="34" charset="0"/>
              </a:rPr>
              <a:t>2</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r>
              <a:rPr lang="fr-FR" sz="2800" b="1" dirty="0">
                <a:latin typeface="Calibri" pitchFamily="34" charset="0"/>
                <a:cs typeface="Calibri" pitchFamily="34" charset="0"/>
              </a:rPr>
              <a:t> 3</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3</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r>
              <a:rPr lang="fr-FR" sz="2800" b="1" dirty="0">
                <a:latin typeface="Calibri" pitchFamily="34" charset="0"/>
                <a:cs typeface="Calibri" pitchFamily="34" charset="0"/>
              </a:rPr>
              <a:t>4</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3</a:t>
            </a:r>
            <a:r>
              <a:rPr lang="fr-FR" sz="2800" b="1" i="1" dirty="0">
                <a:latin typeface="Calibri" pitchFamily="34" charset="0"/>
                <a:cs typeface="Calibri" pitchFamily="34" charset="0"/>
              </a:rPr>
              <a:t>d</a:t>
            </a:r>
            <a:r>
              <a:rPr lang="fr-FR" sz="2800" b="1" baseline="30000" dirty="0">
                <a:latin typeface="Calibri" pitchFamily="34" charset="0"/>
                <a:cs typeface="Calibri" pitchFamily="34" charset="0"/>
              </a:rPr>
              <a:t>6</a:t>
            </a:r>
          </a:p>
          <a:p>
            <a:pPr lvl="2"/>
            <a:endParaRPr lang="fr-FR" sz="2800" b="1" dirty="0" smtClean="0">
              <a:latin typeface="Calibri" pitchFamily="34" charset="0"/>
              <a:cs typeface="Calibri" pitchFamily="34" charset="0"/>
            </a:endParaRPr>
          </a:p>
          <a:p>
            <a:pPr lvl="2"/>
            <a:r>
              <a:rPr lang="fr-FR" sz="2800" b="1" dirty="0" smtClean="0">
                <a:latin typeface="Calibri" pitchFamily="34" charset="0"/>
                <a:cs typeface="Calibri" pitchFamily="34" charset="0"/>
              </a:rPr>
              <a:t>l’ion </a:t>
            </a:r>
            <a:r>
              <a:rPr lang="fr-FR" sz="2800" b="1" dirty="0">
                <a:latin typeface="Calibri" pitchFamily="34" charset="0"/>
                <a:cs typeface="Calibri" pitchFamily="34" charset="0"/>
              </a:rPr>
              <a:t>fer (II) a donc pour configuration électronique dans</a:t>
            </a:r>
          </a:p>
          <a:p>
            <a:pPr lvl="2"/>
            <a:r>
              <a:rPr lang="fr-FR" sz="2800" b="1" dirty="0">
                <a:latin typeface="Calibri" pitchFamily="34" charset="0"/>
                <a:cs typeface="Calibri" pitchFamily="34" charset="0"/>
              </a:rPr>
              <a:t>son état fondamental </a:t>
            </a:r>
            <a:r>
              <a:rPr lang="fr-FR" sz="2800" b="1" dirty="0" smtClean="0">
                <a:latin typeface="Calibri" pitchFamily="34" charset="0"/>
                <a:cs typeface="Calibri" pitchFamily="34" charset="0"/>
              </a:rPr>
              <a:t>: 1</a:t>
            </a:r>
            <a:r>
              <a:rPr lang="fr-FR" sz="2800" b="1" i="1" dirty="0" smtClean="0">
                <a:latin typeface="Calibri" pitchFamily="34" charset="0"/>
                <a:cs typeface="Calibri" pitchFamily="34" charset="0"/>
              </a:rPr>
              <a:t>s</a:t>
            </a:r>
            <a:r>
              <a:rPr lang="fr-FR" sz="2800" b="1" baseline="30000" dirty="0" smtClean="0">
                <a:latin typeface="Calibri" pitchFamily="34" charset="0"/>
                <a:cs typeface="Calibri" pitchFamily="34" charset="0"/>
              </a:rPr>
              <a:t>2</a:t>
            </a:r>
            <a:r>
              <a:rPr lang="fr-FR" sz="2800" b="1" dirty="0" smtClean="0">
                <a:latin typeface="Calibri" pitchFamily="34" charset="0"/>
                <a:cs typeface="Calibri" pitchFamily="34" charset="0"/>
              </a:rPr>
              <a:t> </a:t>
            </a:r>
            <a:r>
              <a:rPr lang="fr-FR" sz="2800" b="1" dirty="0">
                <a:latin typeface="Calibri" pitchFamily="34" charset="0"/>
                <a:cs typeface="Calibri" pitchFamily="34" charset="0"/>
              </a:rPr>
              <a:t>2</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2</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r>
              <a:rPr lang="fr-FR" sz="2800" b="1" dirty="0">
                <a:latin typeface="Calibri" pitchFamily="34" charset="0"/>
                <a:cs typeface="Calibri" pitchFamily="34" charset="0"/>
              </a:rPr>
              <a:t> 3</a:t>
            </a:r>
            <a:r>
              <a:rPr lang="fr-FR" sz="2800" b="1" i="1" dirty="0">
                <a:latin typeface="Calibri" pitchFamily="34" charset="0"/>
                <a:cs typeface="Calibri" pitchFamily="34" charset="0"/>
              </a:rPr>
              <a:t>s</a:t>
            </a:r>
            <a:r>
              <a:rPr lang="fr-FR" sz="2800" b="1" baseline="30000" dirty="0">
                <a:latin typeface="Calibri" pitchFamily="34" charset="0"/>
                <a:cs typeface="Calibri" pitchFamily="34" charset="0"/>
              </a:rPr>
              <a:t>2</a:t>
            </a:r>
            <a:r>
              <a:rPr lang="fr-FR" sz="2800" b="1" dirty="0">
                <a:latin typeface="Calibri" pitchFamily="34" charset="0"/>
                <a:cs typeface="Calibri" pitchFamily="34" charset="0"/>
              </a:rPr>
              <a:t> 3</a:t>
            </a:r>
            <a:r>
              <a:rPr lang="fr-FR" sz="2800" b="1" i="1" dirty="0">
                <a:latin typeface="Calibri" pitchFamily="34" charset="0"/>
                <a:cs typeface="Calibri" pitchFamily="34" charset="0"/>
              </a:rPr>
              <a:t>p</a:t>
            </a:r>
            <a:r>
              <a:rPr lang="fr-FR" sz="2800" b="1" baseline="30000" dirty="0">
                <a:latin typeface="Calibri" pitchFamily="34" charset="0"/>
                <a:cs typeface="Calibri" pitchFamily="34" charset="0"/>
              </a:rPr>
              <a:t>6</a:t>
            </a:r>
            <a:r>
              <a:rPr lang="fr-FR" sz="2800" b="1" dirty="0">
                <a:latin typeface="Calibri" pitchFamily="34" charset="0"/>
                <a:cs typeface="Calibri" pitchFamily="34" charset="0"/>
              </a:rPr>
              <a:t> 3</a:t>
            </a:r>
            <a:r>
              <a:rPr lang="fr-FR" sz="2800" b="1" i="1" dirty="0">
                <a:latin typeface="Calibri" pitchFamily="34" charset="0"/>
                <a:cs typeface="Calibri" pitchFamily="34" charset="0"/>
              </a:rPr>
              <a:t>d</a:t>
            </a:r>
            <a:r>
              <a:rPr lang="fr-FR" sz="2800" b="1" baseline="30000" dirty="0">
                <a:latin typeface="Calibri" pitchFamily="34" charset="0"/>
                <a:cs typeface="Calibri" pitchFamily="34" charset="0"/>
              </a:rPr>
              <a:t>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7588">
                                            <p:txEl>
                                              <p:pRg st="0" end="0"/>
                                            </p:txEl>
                                          </p:spTgt>
                                        </p:tgtEl>
                                        <p:attrNameLst>
                                          <p:attrName>style.visibility</p:attrName>
                                        </p:attrNameLst>
                                      </p:cBhvr>
                                      <p:to>
                                        <p:strVal val="visible"/>
                                      </p:to>
                                    </p:set>
                                    <p:animEffect transition="in" filter="checkerboard(across)">
                                      <p:cBhvr>
                                        <p:cTn id="7" dur="500"/>
                                        <p:tgtEl>
                                          <p:spTgt spid="675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7588">
                                            <p:txEl>
                                              <p:pRg st="1" end="1"/>
                                            </p:txEl>
                                          </p:spTgt>
                                        </p:tgtEl>
                                        <p:attrNameLst>
                                          <p:attrName>style.visibility</p:attrName>
                                        </p:attrNameLst>
                                      </p:cBhvr>
                                      <p:to>
                                        <p:strVal val="visible"/>
                                      </p:to>
                                    </p:set>
                                    <p:animEffect transition="in" filter="checkerboard(across)">
                                      <p:cBhvr>
                                        <p:cTn id="12" dur="500"/>
                                        <p:tgtEl>
                                          <p:spTgt spid="675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7588">
                                            <p:txEl>
                                              <p:pRg st="3" end="3"/>
                                            </p:txEl>
                                          </p:spTgt>
                                        </p:tgtEl>
                                        <p:attrNameLst>
                                          <p:attrName>style.visibility</p:attrName>
                                        </p:attrNameLst>
                                      </p:cBhvr>
                                      <p:to>
                                        <p:strVal val="visible"/>
                                      </p:to>
                                    </p:set>
                                    <p:animEffect transition="in" filter="checkerboard(across)">
                                      <p:cBhvr>
                                        <p:cTn id="17" dur="500"/>
                                        <p:tgtEl>
                                          <p:spTgt spid="6758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7588">
                                            <p:txEl>
                                              <p:pRg st="5" end="5"/>
                                            </p:txEl>
                                          </p:spTgt>
                                        </p:tgtEl>
                                        <p:attrNameLst>
                                          <p:attrName>style.visibility</p:attrName>
                                        </p:attrNameLst>
                                      </p:cBhvr>
                                      <p:to>
                                        <p:strVal val="visible"/>
                                      </p:to>
                                    </p:set>
                                    <p:animEffect transition="in" filter="checkerboard(across)">
                                      <p:cBhvr>
                                        <p:cTn id="22" dur="500"/>
                                        <p:tgtEl>
                                          <p:spTgt spid="6758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7588">
                                            <p:txEl>
                                              <p:pRg st="7" end="7"/>
                                            </p:txEl>
                                          </p:spTgt>
                                        </p:tgtEl>
                                        <p:attrNameLst>
                                          <p:attrName>style.visibility</p:attrName>
                                        </p:attrNameLst>
                                      </p:cBhvr>
                                      <p:to>
                                        <p:strVal val="visible"/>
                                      </p:to>
                                    </p:set>
                                    <p:animEffect transition="in" filter="checkerboard(across)">
                                      <p:cBhvr>
                                        <p:cTn id="27" dur="500"/>
                                        <p:tgtEl>
                                          <p:spTgt spid="67588">
                                            <p:txEl>
                                              <p:pRg st="7" end="7"/>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67588">
                                            <p:txEl>
                                              <p:pRg st="8" end="8"/>
                                            </p:txEl>
                                          </p:spTgt>
                                        </p:tgtEl>
                                        <p:attrNameLst>
                                          <p:attrName>style.visibility</p:attrName>
                                        </p:attrNameLst>
                                      </p:cBhvr>
                                      <p:to>
                                        <p:strVal val="visible"/>
                                      </p:to>
                                    </p:set>
                                    <p:animEffect transition="in" filter="checkerboard(across)">
                                      <p:cBhvr>
                                        <p:cTn id="30" dur="500"/>
                                        <p:tgtEl>
                                          <p:spTgt spid="6758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71" name="Text Box 27"/>
          <p:cNvSpPr txBox="1">
            <a:spLocks noChangeArrowheads="1"/>
          </p:cNvSpPr>
          <p:nvPr/>
        </p:nvSpPr>
        <p:spPr bwMode="auto">
          <a:xfrm>
            <a:off x="-714375" y="0"/>
            <a:ext cx="9429750" cy="3508375"/>
          </a:xfrm>
          <a:prstGeom prst="rect">
            <a:avLst/>
          </a:prstGeom>
          <a:noFill/>
          <a:ln w="9525">
            <a:noFill/>
            <a:miter lim="800000"/>
            <a:headEnd/>
            <a:tailEnd/>
          </a:ln>
        </p:spPr>
        <p:txBody>
          <a:bodyPr>
            <a:spAutoFit/>
          </a:bodyPr>
          <a:lstStyle/>
          <a:p>
            <a:pPr lvl="2" algn="just"/>
            <a:r>
              <a:rPr lang="fr-FR" sz="2800" b="1" u="sng" dirty="0">
                <a:solidFill>
                  <a:srgbClr val="FF0000"/>
                </a:solidFill>
                <a:latin typeface="Calibri" pitchFamily="34" charset="0"/>
                <a:cs typeface="Calibri" pitchFamily="34" charset="0"/>
              </a:rPr>
              <a:t>Exercice</a:t>
            </a:r>
            <a:r>
              <a:rPr lang="fr-FR" sz="2800" u="sng" dirty="0">
                <a:solidFill>
                  <a:srgbClr val="FF0000"/>
                </a:solidFill>
                <a:latin typeface="Calibri" pitchFamily="34" charset="0"/>
                <a:cs typeface="Calibri" pitchFamily="34" charset="0"/>
              </a:rPr>
              <a:t> </a:t>
            </a:r>
            <a:r>
              <a:rPr lang="fr-FR" sz="2800" b="1" u="sng" dirty="0">
                <a:solidFill>
                  <a:srgbClr val="FF0000"/>
                </a:solidFill>
                <a:latin typeface="Calibri" pitchFamily="34" charset="0"/>
                <a:cs typeface="Calibri" pitchFamily="34" charset="0"/>
              </a:rPr>
              <a:t>:</a:t>
            </a:r>
            <a:r>
              <a:rPr lang="fr-FR" sz="2800" b="1" dirty="0">
                <a:latin typeface="Calibri" pitchFamily="34" charset="0"/>
                <a:cs typeface="Calibri" pitchFamily="34" charset="0"/>
              </a:rPr>
              <a:t> </a:t>
            </a:r>
            <a:r>
              <a:rPr lang="fr-FR" sz="2400" b="1" dirty="0">
                <a:latin typeface="Calibri" pitchFamily="34" charset="0"/>
                <a:cs typeface="Calibri" pitchFamily="34" charset="0"/>
              </a:rPr>
              <a:t> </a:t>
            </a:r>
          </a:p>
          <a:p>
            <a:pPr lvl="2" algn="just"/>
            <a:r>
              <a:rPr lang="fr-FR" sz="2800" b="1" dirty="0">
                <a:latin typeface="Calibri" pitchFamily="34" charset="0"/>
                <a:cs typeface="Calibri" pitchFamily="34" charset="0"/>
              </a:rPr>
              <a:t>1- Établir les configurations électroniques de l’atome de brome (Z = 35) et de l’ion bromure </a:t>
            </a:r>
            <a:r>
              <a:rPr lang="fr-FR" sz="2800" b="1" dirty="0" err="1">
                <a:latin typeface="Calibri" pitchFamily="34" charset="0"/>
                <a:cs typeface="Calibri" pitchFamily="34" charset="0"/>
              </a:rPr>
              <a:t>Br</a:t>
            </a:r>
            <a:r>
              <a:rPr lang="fr-FR" sz="2800" b="1" baseline="30000" dirty="0">
                <a:latin typeface="Calibri" pitchFamily="34" charset="0"/>
                <a:cs typeface="Calibri" pitchFamily="34" charset="0"/>
              </a:rPr>
              <a:t>–</a:t>
            </a:r>
            <a:r>
              <a:rPr lang="fr-FR" sz="2800" b="1" dirty="0">
                <a:latin typeface="Calibri" pitchFamily="34" charset="0"/>
                <a:cs typeface="Calibri" pitchFamily="34" charset="0"/>
              </a:rPr>
              <a:t>. Écrire ces configurations de façon simplifiée à l’aide des configurations électroniques de l’argon Ar (Z = 18) ou du krypton Kr (Z = 36).</a:t>
            </a:r>
          </a:p>
          <a:p>
            <a:pPr lvl="2" algn="just"/>
            <a:r>
              <a:rPr lang="fr-FR" sz="2800" b="1" dirty="0">
                <a:latin typeface="Calibri" pitchFamily="34" charset="0"/>
                <a:cs typeface="Calibri" pitchFamily="34" charset="0"/>
              </a:rPr>
              <a:t>2- Quels sont les électrons de cœur et les électrons de valence de ces deux édifices monoatomiques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7371">
                                            <p:txEl>
                                              <p:pRg st="0" end="0"/>
                                            </p:txEl>
                                          </p:spTgt>
                                        </p:tgtEl>
                                        <p:attrNameLst>
                                          <p:attrName>style.visibility</p:attrName>
                                        </p:attrNameLst>
                                      </p:cBhvr>
                                      <p:to>
                                        <p:strVal val="visible"/>
                                      </p:to>
                                    </p:set>
                                    <p:animEffect transition="in" filter="checkerboard(across)">
                                      <p:cBhvr>
                                        <p:cTn id="7" dur="500"/>
                                        <p:tgtEl>
                                          <p:spTgt spid="57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7371">
                                            <p:txEl>
                                              <p:pRg st="1" end="1"/>
                                            </p:txEl>
                                          </p:spTgt>
                                        </p:tgtEl>
                                        <p:attrNameLst>
                                          <p:attrName>style.visibility</p:attrName>
                                        </p:attrNameLst>
                                      </p:cBhvr>
                                      <p:to>
                                        <p:strVal val="visible"/>
                                      </p:to>
                                    </p:set>
                                    <p:animEffect transition="in" filter="checkerboard(across)">
                                      <p:cBhvr>
                                        <p:cTn id="12" dur="500"/>
                                        <p:tgtEl>
                                          <p:spTgt spid="57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7371">
                                            <p:txEl>
                                              <p:pRg st="2" end="2"/>
                                            </p:txEl>
                                          </p:spTgt>
                                        </p:tgtEl>
                                        <p:attrNameLst>
                                          <p:attrName>style.visibility</p:attrName>
                                        </p:attrNameLst>
                                      </p:cBhvr>
                                      <p:to>
                                        <p:strVal val="visible"/>
                                      </p:to>
                                    </p:set>
                                    <p:animEffect transition="in" filter="checkerboard(across)">
                                      <p:cBhvr>
                                        <p:cTn id="17" dur="500"/>
                                        <p:tgtEl>
                                          <p:spTgt spid="57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0" y="1773238"/>
            <a:ext cx="9218613" cy="2246312"/>
          </a:xfrm>
          <a:prstGeom prst="rect">
            <a:avLst/>
          </a:prstGeom>
          <a:noFill/>
          <a:ln w="9525">
            <a:noFill/>
            <a:miter lim="800000"/>
            <a:headEnd/>
            <a:tailEnd/>
          </a:ln>
        </p:spPr>
        <p:txBody>
          <a:bodyPr>
            <a:spAutoFit/>
          </a:bodyPr>
          <a:lstStyle/>
          <a:p>
            <a:pPr marL="342900" indent="-342900" algn="just"/>
            <a:r>
              <a:rPr lang="fr-FR" sz="2800" b="1" u="sng" dirty="0">
                <a:solidFill>
                  <a:srgbClr val="FF3300"/>
                </a:solidFill>
                <a:latin typeface="Calibri" pitchFamily="34" charset="0"/>
                <a:cs typeface="Calibri" pitchFamily="34" charset="0"/>
              </a:rPr>
              <a:t>1-Configuration électronique d’un atome</a:t>
            </a:r>
          </a:p>
          <a:p>
            <a:pPr marL="342900" indent="-342900" algn="just"/>
            <a:r>
              <a:rPr lang="fr-FR" sz="2800" b="1" dirty="0">
                <a:latin typeface="Calibri" pitchFamily="34" charset="0"/>
                <a:cs typeface="Calibri" pitchFamily="34" charset="0"/>
              </a:rPr>
              <a:t>Établir la configuration électronique d’un atome, ou d’un ion monoatomique, c’est l’opération qui consiste à répartir, les électrons dans les différentes orbitales </a:t>
            </a:r>
            <a:r>
              <a:rPr lang="fr-FR" sz="2800" b="1" dirty="0" smtClean="0">
                <a:latin typeface="Calibri" pitchFamily="34" charset="0"/>
                <a:cs typeface="Calibri" pitchFamily="34" charset="0"/>
              </a:rPr>
              <a:t>atomiques des couches : </a:t>
            </a:r>
            <a:r>
              <a:rPr lang="fr-FR" sz="2800" b="1" dirty="0">
                <a:latin typeface="Calibri" pitchFamily="34" charset="0"/>
                <a:cs typeface="Calibri" pitchFamily="34" charset="0"/>
              </a:rPr>
              <a:t>1</a:t>
            </a:r>
            <a:r>
              <a:rPr lang="fr-FR" sz="2800" b="1" i="1" dirty="0">
                <a:latin typeface="Calibri" pitchFamily="34" charset="0"/>
                <a:cs typeface="Calibri" pitchFamily="34" charset="0"/>
              </a:rPr>
              <a:t>s</a:t>
            </a:r>
            <a:r>
              <a:rPr lang="fr-FR" sz="2800" b="1" dirty="0">
                <a:latin typeface="Calibri" pitchFamily="34" charset="0"/>
                <a:cs typeface="Calibri" pitchFamily="34" charset="0"/>
              </a:rPr>
              <a:t>, 2</a:t>
            </a:r>
            <a:r>
              <a:rPr lang="fr-FR" sz="2800" b="1" i="1" dirty="0">
                <a:latin typeface="Calibri" pitchFamily="34" charset="0"/>
                <a:cs typeface="Calibri" pitchFamily="34" charset="0"/>
              </a:rPr>
              <a:t>s</a:t>
            </a:r>
            <a:r>
              <a:rPr lang="fr-FR" sz="2800" b="1" dirty="0">
                <a:latin typeface="Calibri" pitchFamily="34" charset="0"/>
                <a:cs typeface="Calibri" pitchFamily="34" charset="0"/>
              </a:rPr>
              <a:t>, 2</a:t>
            </a:r>
            <a:r>
              <a:rPr lang="fr-FR" sz="2800" b="1" i="1" dirty="0">
                <a:latin typeface="Calibri" pitchFamily="34" charset="0"/>
                <a:cs typeface="Calibri" pitchFamily="34" charset="0"/>
              </a:rPr>
              <a:t>p</a:t>
            </a:r>
            <a:r>
              <a:rPr lang="fr-FR" sz="2800" b="1" dirty="0">
                <a:latin typeface="Calibri" pitchFamily="34" charset="0"/>
                <a:cs typeface="Calibri" pitchFamily="34" charset="0"/>
              </a:rPr>
              <a:t>, 3</a:t>
            </a:r>
            <a:r>
              <a:rPr lang="fr-FR" sz="2800" b="1" i="1" dirty="0">
                <a:latin typeface="Calibri" pitchFamily="34" charset="0"/>
                <a:cs typeface="Calibri" pitchFamily="34" charset="0"/>
              </a:rPr>
              <a:t>s </a:t>
            </a:r>
            <a:r>
              <a:rPr lang="fr-FR" sz="2800" b="1" dirty="0">
                <a:latin typeface="Calibri" pitchFamily="34" charset="0"/>
                <a:cs typeface="Calibri"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Effect transition="in" filter="checkerboard(across)">
                                      <p:cBhvr>
                                        <p:cTn id="7" dur="500"/>
                                        <p:tgtEl>
                                          <p:spTgt spid="440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36">
                                            <p:txEl>
                                              <p:pRg st="1" end="1"/>
                                            </p:txEl>
                                          </p:spTgt>
                                        </p:tgtEl>
                                        <p:attrNameLst>
                                          <p:attrName>style.visibility</p:attrName>
                                        </p:attrNameLst>
                                      </p:cBhvr>
                                      <p:to>
                                        <p:strVal val="visible"/>
                                      </p:to>
                                    </p:set>
                                    <p:animEffect transition="in" filter="checkerboard(across)">
                                      <p:cBhvr>
                                        <p:cTn id="12" dur="500"/>
                                        <p:tgtEl>
                                          <p:spTgt spid="440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Box 3"/>
          <p:cNvSpPr txBox="1">
            <a:spLocks noChangeArrowheads="1"/>
          </p:cNvSpPr>
          <p:nvPr/>
        </p:nvSpPr>
        <p:spPr bwMode="auto">
          <a:xfrm>
            <a:off x="106363" y="188913"/>
            <a:ext cx="9218612" cy="3081337"/>
          </a:xfrm>
          <a:prstGeom prst="rect">
            <a:avLst/>
          </a:prstGeom>
          <a:noFill/>
          <a:ln w="9525">
            <a:noFill/>
            <a:miter lim="800000"/>
            <a:headEnd/>
            <a:tailEnd/>
          </a:ln>
        </p:spPr>
        <p:txBody>
          <a:bodyPr>
            <a:spAutoFit/>
          </a:bodyPr>
          <a:lstStyle/>
          <a:p>
            <a:pPr marL="342900" indent="-342900"/>
            <a:r>
              <a:rPr lang="fr-FR" sz="2800" b="1" u="sng" dirty="0" smtClean="0">
                <a:solidFill>
                  <a:srgbClr val="0000FF"/>
                </a:solidFill>
                <a:latin typeface="Calibri" pitchFamily="34" charset="0"/>
                <a:cs typeface="Calibri" pitchFamily="34" charset="0"/>
              </a:rPr>
              <a:t>a- </a:t>
            </a:r>
            <a:r>
              <a:rPr lang="fr-FR" sz="2800" b="1" u="sng" dirty="0">
                <a:solidFill>
                  <a:srgbClr val="0000FF"/>
                </a:solidFill>
                <a:latin typeface="Calibri" pitchFamily="34" charset="0"/>
                <a:cs typeface="Calibri" pitchFamily="34" charset="0"/>
              </a:rPr>
              <a:t>Principe de Pauli</a:t>
            </a:r>
          </a:p>
          <a:p>
            <a:pPr marL="342900" indent="-342900"/>
            <a:r>
              <a:rPr lang="fr-FR" sz="2800" b="1" dirty="0">
                <a:latin typeface="Calibri" pitchFamily="34" charset="0"/>
                <a:cs typeface="Calibri" pitchFamily="34" charset="0"/>
              </a:rPr>
              <a:t>Dans un édifice monoatomique, deux électrons ne peuvent pas avoir leurs quatre nombres quantiques (n,ℓ, m</a:t>
            </a:r>
            <a:r>
              <a:rPr lang="fr-FR" sz="2800" b="1" baseline="-25000" dirty="0">
                <a:latin typeface="Calibri" pitchFamily="34" charset="0"/>
                <a:cs typeface="Calibri" pitchFamily="34" charset="0"/>
              </a:rPr>
              <a:t>ℓ</a:t>
            </a:r>
            <a:r>
              <a:rPr lang="fr-FR" sz="2800" b="1" dirty="0">
                <a:latin typeface="Calibri" pitchFamily="34" charset="0"/>
                <a:cs typeface="Calibri" pitchFamily="34" charset="0"/>
              </a:rPr>
              <a:t>, m</a:t>
            </a:r>
            <a:r>
              <a:rPr lang="fr-FR" sz="2800" b="1" baseline="-25000" dirty="0">
                <a:latin typeface="Calibri" pitchFamily="34" charset="0"/>
                <a:cs typeface="Calibri" pitchFamily="34" charset="0"/>
              </a:rPr>
              <a:t>s</a:t>
            </a:r>
            <a:r>
              <a:rPr lang="fr-FR" sz="2800" b="1" dirty="0">
                <a:latin typeface="Calibri" pitchFamily="34" charset="0"/>
                <a:cs typeface="Calibri" pitchFamily="34" charset="0"/>
              </a:rPr>
              <a:t>) identiques.</a:t>
            </a:r>
          </a:p>
          <a:p>
            <a:pPr marL="342900" indent="-342900"/>
            <a:r>
              <a:rPr lang="fr-FR" sz="2800" b="1" dirty="0">
                <a:solidFill>
                  <a:srgbClr val="FF0000"/>
                </a:solidFill>
                <a:latin typeface="Calibri" pitchFamily="34" charset="0"/>
                <a:cs typeface="Calibri" pitchFamily="34" charset="0"/>
                <a:sym typeface="Symbol" pitchFamily="18" charset="2"/>
              </a:rPr>
              <a:t>Conséquence :</a:t>
            </a:r>
            <a:r>
              <a:rPr lang="fr-FR" sz="2800" b="1" dirty="0">
                <a:latin typeface="Calibri" pitchFamily="34" charset="0"/>
                <a:cs typeface="Calibri" pitchFamily="34" charset="0"/>
                <a:sym typeface="Symbol" pitchFamily="18" charset="2"/>
              </a:rPr>
              <a:t> </a:t>
            </a:r>
          </a:p>
          <a:p>
            <a:pPr marL="342900" indent="-342900"/>
            <a:r>
              <a:rPr lang="fr-FR" sz="2800" b="1" dirty="0">
                <a:latin typeface="Calibri" pitchFamily="34" charset="0"/>
                <a:cs typeface="Calibri" pitchFamily="34" charset="0"/>
                <a:sym typeface="Symbol" pitchFamily="18" charset="2"/>
              </a:rPr>
              <a:t>Une même OA peut recevoir 2 électrons au maximum,  avec des  spins antiparallèles.</a:t>
            </a:r>
          </a:p>
        </p:txBody>
      </p:sp>
      <p:sp>
        <p:nvSpPr>
          <p:cNvPr id="52241" name="Rectangle 17"/>
          <p:cNvSpPr>
            <a:spLocks noChangeArrowheads="1"/>
          </p:cNvSpPr>
          <p:nvPr/>
        </p:nvSpPr>
        <p:spPr bwMode="auto">
          <a:xfrm>
            <a:off x="2779713" y="3509963"/>
            <a:ext cx="914400" cy="838200"/>
          </a:xfrm>
          <a:prstGeom prst="rect">
            <a:avLst/>
          </a:prstGeom>
          <a:noFill/>
          <a:ln w="38100">
            <a:solidFill>
              <a:schemeClr val="accent2"/>
            </a:solidFill>
            <a:miter lim="800000"/>
            <a:headEnd/>
            <a:tailEnd/>
          </a:ln>
        </p:spPr>
        <p:txBody>
          <a:bodyPr wrap="none" anchor="ctr"/>
          <a:lstStyle/>
          <a:p>
            <a:endParaRPr lang="en-US"/>
          </a:p>
        </p:txBody>
      </p:sp>
      <p:sp>
        <p:nvSpPr>
          <p:cNvPr id="52242" name="Line 18"/>
          <p:cNvSpPr>
            <a:spLocks noChangeShapeType="1"/>
          </p:cNvSpPr>
          <p:nvPr/>
        </p:nvSpPr>
        <p:spPr bwMode="auto">
          <a:xfrm>
            <a:off x="3313113" y="3662363"/>
            <a:ext cx="0" cy="609600"/>
          </a:xfrm>
          <a:prstGeom prst="line">
            <a:avLst/>
          </a:prstGeom>
          <a:noFill/>
          <a:ln w="38100">
            <a:solidFill>
              <a:schemeClr val="accent2"/>
            </a:solidFill>
            <a:round/>
            <a:headEnd/>
            <a:tailEnd type="triangle" w="med" len="med"/>
          </a:ln>
        </p:spPr>
        <p:txBody>
          <a:bodyPr wrap="none" anchor="ctr"/>
          <a:lstStyle/>
          <a:p>
            <a:endParaRPr lang="fr-FR"/>
          </a:p>
        </p:txBody>
      </p:sp>
      <p:sp>
        <p:nvSpPr>
          <p:cNvPr id="52243" name="Line 19"/>
          <p:cNvSpPr>
            <a:spLocks noChangeShapeType="1"/>
          </p:cNvSpPr>
          <p:nvPr/>
        </p:nvSpPr>
        <p:spPr bwMode="auto">
          <a:xfrm rot="10800000">
            <a:off x="3033713" y="3586163"/>
            <a:ext cx="0" cy="609600"/>
          </a:xfrm>
          <a:prstGeom prst="line">
            <a:avLst/>
          </a:prstGeom>
          <a:noFill/>
          <a:ln w="38100">
            <a:solidFill>
              <a:srgbClr val="008000"/>
            </a:solidFill>
            <a:round/>
            <a:headEnd/>
            <a:tailEnd type="triangle" w="med" len="med"/>
          </a:ln>
        </p:spPr>
        <p:txBody>
          <a:bodyPr wrap="none" anchor="ctr"/>
          <a:lstStyle/>
          <a:p>
            <a:endParaRPr lang="fr-FR"/>
          </a:p>
        </p:txBody>
      </p:sp>
      <p:sp>
        <p:nvSpPr>
          <p:cNvPr id="52244" name="Line 20"/>
          <p:cNvSpPr>
            <a:spLocks noChangeShapeType="1"/>
          </p:cNvSpPr>
          <p:nvPr/>
        </p:nvSpPr>
        <p:spPr bwMode="auto">
          <a:xfrm rot="10800000">
            <a:off x="3541713" y="3586163"/>
            <a:ext cx="0" cy="609600"/>
          </a:xfrm>
          <a:prstGeom prst="line">
            <a:avLst/>
          </a:prstGeom>
          <a:noFill/>
          <a:ln w="38100">
            <a:solidFill>
              <a:srgbClr val="008000"/>
            </a:solidFill>
            <a:round/>
            <a:headEnd/>
            <a:tailEnd type="triangle" w="med" len="med"/>
          </a:ln>
        </p:spPr>
        <p:txBody>
          <a:bodyPr wrap="none" anchor="ctr"/>
          <a:lstStyle/>
          <a:p>
            <a:endParaRPr lang="fr-FR"/>
          </a:p>
        </p:txBody>
      </p:sp>
      <p:sp>
        <p:nvSpPr>
          <p:cNvPr id="52245" name="Line 21"/>
          <p:cNvSpPr>
            <a:spLocks noChangeShapeType="1"/>
          </p:cNvSpPr>
          <p:nvPr/>
        </p:nvSpPr>
        <p:spPr bwMode="auto">
          <a:xfrm rot="10800000">
            <a:off x="4592638" y="3582988"/>
            <a:ext cx="0" cy="609600"/>
          </a:xfrm>
          <a:prstGeom prst="line">
            <a:avLst/>
          </a:prstGeom>
          <a:noFill/>
          <a:ln w="38100">
            <a:solidFill>
              <a:srgbClr val="008000"/>
            </a:solidFill>
            <a:round/>
            <a:headEnd/>
            <a:tailEnd type="triangle" w="med" len="med"/>
          </a:ln>
        </p:spPr>
        <p:txBody>
          <a:bodyPr wrap="none" anchor="ctr"/>
          <a:lstStyle/>
          <a:p>
            <a:endParaRPr lang="fr-FR"/>
          </a:p>
        </p:txBody>
      </p:sp>
      <p:sp>
        <p:nvSpPr>
          <p:cNvPr id="52246" name="Rectangle 22"/>
          <p:cNvSpPr>
            <a:spLocks noChangeArrowheads="1"/>
          </p:cNvSpPr>
          <p:nvPr/>
        </p:nvSpPr>
        <p:spPr bwMode="auto">
          <a:xfrm>
            <a:off x="4287838" y="3506788"/>
            <a:ext cx="914400" cy="838200"/>
          </a:xfrm>
          <a:prstGeom prst="rect">
            <a:avLst/>
          </a:prstGeom>
          <a:noFill/>
          <a:ln w="38100">
            <a:solidFill>
              <a:schemeClr val="accent2"/>
            </a:solidFill>
            <a:miter lim="800000"/>
            <a:headEnd/>
            <a:tailEnd/>
          </a:ln>
        </p:spPr>
        <p:txBody>
          <a:bodyPr wrap="none" anchor="ctr"/>
          <a:lstStyle/>
          <a:p>
            <a:pPr algn="ctr" eaLnBrk="0" hangingPunct="0"/>
            <a:endParaRPr lang="en-US" sz="2400">
              <a:solidFill>
                <a:schemeClr val="accent2"/>
              </a:solidFill>
              <a:latin typeface="Times New Roman" pitchFamily="18" charset="0"/>
            </a:endParaRPr>
          </a:p>
        </p:txBody>
      </p:sp>
      <p:sp>
        <p:nvSpPr>
          <p:cNvPr id="52247" name="Line 23"/>
          <p:cNvSpPr>
            <a:spLocks noChangeShapeType="1"/>
          </p:cNvSpPr>
          <p:nvPr/>
        </p:nvSpPr>
        <p:spPr bwMode="auto">
          <a:xfrm>
            <a:off x="2627313" y="3357563"/>
            <a:ext cx="1143000" cy="1066800"/>
          </a:xfrm>
          <a:prstGeom prst="line">
            <a:avLst/>
          </a:prstGeom>
          <a:noFill/>
          <a:ln w="57150">
            <a:solidFill>
              <a:srgbClr val="FF0066"/>
            </a:solidFill>
            <a:round/>
            <a:headEnd/>
            <a:tailEnd/>
          </a:ln>
        </p:spPr>
        <p:txBody>
          <a:bodyPr wrap="none" anchor="ctr"/>
          <a:lstStyle/>
          <a:p>
            <a:endParaRPr lang="fr-FR"/>
          </a:p>
        </p:txBody>
      </p:sp>
      <p:sp>
        <p:nvSpPr>
          <p:cNvPr id="52248" name="Line 24"/>
          <p:cNvSpPr>
            <a:spLocks noChangeShapeType="1"/>
          </p:cNvSpPr>
          <p:nvPr/>
        </p:nvSpPr>
        <p:spPr bwMode="auto">
          <a:xfrm rot="-5400000">
            <a:off x="2703513" y="3357563"/>
            <a:ext cx="1066800" cy="1066800"/>
          </a:xfrm>
          <a:prstGeom prst="line">
            <a:avLst/>
          </a:prstGeom>
          <a:noFill/>
          <a:ln w="57150">
            <a:solidFill>
              <a:srgbClr val="FF0066"/>
            </a:solidFill>
            <a:round/>
            <a:headEnd/>
            <a:tailEnd/>
          </a:ln>
        </p:spPr>
        <p:txBody>
          <a:bodyPr wrap="none" anchor="ctr"/>
          <a:lstStyle/>
          <a:p>
            <a:endParaRPr lang="fr-FR"/>
          </a:p>
        </p:txBody>
      </p:sp>
      <p:sp>
        <p:nvSpPr>
          <p:cNvPr id="52249" name="Line 25"/>
          <p:cNvSpPr>
            <a:spLocks noChangeShapeType="1"/>
          </p:cNvSpPr>
          <p:nvPr/>
        </p:nvSpPr>
        <p:spPr bwMode="auto">
          <a:xfrm rot="10800000">
            <a:off x="4897438" y="3582988"/>
            <a:ext cx="0" cy="609600"/>
          </a:xfrm>
          <a:prstGeom prst="line">
            <a:avLst/>
          </a:prstGeom>
          <a:noFill/>
          <a:ln w="38100">
            <a:solidFill>
              <a:srgbClr val="008000"/>
            </a:solidFill>
            <a:round/>
            <a:headEnd/>
            <a:tailEnd type="triangle" w="med" len="med"/>
          </a:ln>
        </p:spPr>
        <p:txBody>
          <a:bodyPr wrap="none" anchor="ctr"/>
          <a:lstStyle/>
          <a:p>
            <a:endParaRPr lang="fr-FR"/>
          </a:p>
        </p:txBody>
      </p:sp>
      <p:sp>
        <p:nvSpPr>
          <p:cNvPr id="52250" name="Line 26"/>
          <p:cNvSpPr>
            <a:spLocks noChangeShapeType="1"/>
          </p:cNvSpPr>
          <p:nvPr/>
        </p:nvSpPr>
        <p:spPr bwMode="auto">
          <a:xfrm>
            <a:off x="4211638" y="3506788"/>
            <a:ext cx="1066800" cy="914400"/>
          </a:xfrm>
          <a:prstGeom prst="line">
            <a:avLst/>
          </a:prstGeom>
          <a:noFill/>
          <a:ln w="57150">
            <a:solidFill>
              <a:srgbClr val="FF0066"/>
            </a:solidFill>
            <a:round/>
            <a:headEnd/>
            <a:tailEnd/>
          </a:ln>
        </p:spPr>
        <p:txBody>
          <a:bodyPr wrap="none" anchor="ctr"/>
          <a:lstStyle/>
          <a:p>
            <a:endParaRPr lang="fr-FR"/>
          </a:p>
        </p:txBody>
      </p:sp>
      <p:sp>
        <p:nvSpPr>
          <p:cNvPr id="52251" name="Line 27"/>
          <p:cNvSpPr>
            <a:spLocks noChangeShapeType="1"/>
          </p:cNvSpPr>
          <p:nvPr/>
        </p:nvSpPr>
        <p:spPr bwMode="auto">
          <a:xfrm rot="-5400000">
            <a:off x="4287838" y="3354388"/>
            <a:ext cx="990600" cy="1143000"/>
          </a:xfrm>
          <a:prstGeom prst="line">
            <a:avLst/>
          </a:prstGeom>
          <a:noFill/>
          <a:ln w="57150">
            <a:solidFill>
              <a:srgbClr val="FF0066"/>
            </a:solidFill>
            <a:round/>
            <a:headEnd/>
            <a:tailEnd/>
          </a:ln>
        </p:spPr>
        <p:txBody>
          <a:bodyPr wrap="none" anchor="ctr"/>
          <a:lstStyle/>
          <a:p>
            <a:endParaRPr lang="fr-FR"/>
          </a:p>
        </p:txBody>
      </p:sp>
      <p:sp>
        <p:nvSpPr>
          <p:cNvPr id="52252" name="Rectangle 28"/>
          <p:cNvSpPr>
            <a:spLocks noChangeArrowheads="1"/>
          </p:cNvSpPr>
          <p:nvPr/>
        </p:nvSpPr>
        <p:spPr bwMode="auto">
          <a:xfrm>
            <a:off x="5626100" y="3468688"/>
            <a:ext cx="1008063" cy="898525"/>
          </a:xfrm>
          <a:prstGeom prst="rect">
            <a:avLst/>
          </a:prstGeom>
          <a:solidFill>
            <a:srgbClr val="FFCCCC"/>
          </a:solidFill>
          <a:ln w="38100">
            <a:solidFill>
              <a:schemeClr val="accent2"/>
            </a:solidFill>
            <a:miter lim="800000"/>
            <a:headEnd/>
            <a:tailEnd/>
          </a:ln>
        </p:spPr>
        <p:txBody>
          <a:bodyPr wrap="none" anchor="ctr"/>
          <a:lstStyle/>
          <a:p>
            <a:endParaRPr lang="en-US"/>
          </a:p>
        </p:txBody>
      </p:sp>
      <p:sp>
        <p:nvSpPr>
          <p:cNvPr id="52253" name="Line 29"/>
          <p:cNvSpPr>
            <a:spLocks noChangeShapeType="1"/>
          </p:cNvSpPr>
          <p:nvPr/>
        </p:nvSpPr>
        <p:spPr bwMode="auto">
          <a:xfrm rot="10800000">
            <a:off x="5964238" y="3575050"/>
            <a:ext cx="1587" cy="752475"/>
          </a:xfrm>
          <a:prstGeom prst="line">
            <a:avLst/>
          </a:prstGeom>
          <a:noFill/>
          <a:ln w="38100">
            <a:solidFill>
              <a:srgbClr val="008000"/>
            </a:solidFill>
            <a:round/>
            <a:headEnd/>
            <a:tailEnd type="triangle" w="med" len="med"/>
          </a:ln>
        </p:spPr>
        <p:txBody>
          <a:bodyPr wrap="none" anchor="ctr"/>
          <a:lstStyle/>
          <a:p>
            <a:endParaRPr lang="fr-FR"/>
          </a:p>
        </p:txBody>
      </p:sp>
      <p:sp>
        <p:nvSpPr>
          <p:cNvPr id="52254" name="Line 30"/>
          <p:cNvSpPr>
            <a:spLocks noChangeShapeType="1"/>
          </p:cNvSpPr>
          <p:nvPr/>
        </p:nvSpPr>
        <p:spPr bwMode="auto">
          <a:xfrm>
            <a:off x="6300192" y="3573016"/>
            <a:ext cx="1587" cy="752475"/>
          </a:xfrm>
          <a:prstGeom prst="line">
            <a:avLst/>
          </a:prstGeom>
          <a:noFill/>
          <a:ln w="38100">
            <a:solidFill>
              <a:schemeClr val="accent2"/>
            </a:solidFill>
            <a:round/>
            <a:headEnd/>
            <a:tailEnd type="triangle" w="med" len="med"/>
          </a:ln>
        </p:spPr>
        <p:txBody>
          <a:bodyPr wrap="none" anchor="ctr"/>
          <a:lstStyle/>
          <a:p>
            <a:endParaRPr lang="fr-FR"/>
          </a:p>
        </p:txBody>
      </p:sp>
      <p:sp>
        <p:nvSpPr>
          <p:cNvPr id="155651" name="Rectangle 3"/>
          <p:cNvSpPr>
            <a:spLocks noChangeArrowheads="1"/>
          </p:cNvSpPr>
          <p:nvPr/>
        </p:nvSpPr>
        <p:spPr bwMode="auto">
          <a:xfrm>
            <a:off x="-180975" y="4581525"/>
            <a:ext cx="1152525" cy="2160588"/>
          </a:xfrm>
          <a:prstGeom prst="rect">
            <a:avLst/>
          </a:prstGeom>
          <a:noFill/>
          <a:ln w="9525">
            <a:noFill/>
            <a:miter lim="800000"/>
            <a:headEnd/>
            <a:tailEnd/>
          </a:ln>
        </p:spPr>
        <p:txBody>
          <a:bodyPr/>
          <a:lstStyle/>
          <a:p>
            <a:pPr marL="342900" indent="-342900">
              <a:spcBef>
                <a:spcPct val="20000"/>
              </a:spcBef>
            </a:pPr>
            <a:r>
              <a:rPr lang="en-US" sz="2800" b="1">
                <a:solidFill>
                  <a:srgbClr val="009900"/>
                </a:solidFill>
              </a:rPr>
              <a:t>	</a:t>
            </a:r>
            <a:r>
              <a:rPr lang="en-US" sz="2400" b="1"/>
              <a:t>n</a:t>
            </a:r>
            <a:r>
              <a:rPr lang="en-US" sz="2400" b="1">
                <a:solidFill>
                  <a:srgbClr val="009900"/>
                </a:solidFill>
              </a:rPr>
              <a:t> s</a:t>
            </a:r>
          </a:p>
          <a:p>
            <a:pPr marL="342900" indent="-342900">
              <a:spcBef>
                <a:spcPct val="20000"/>
              </a:spcBef>
            </a:pPr>
            <a:r>
              <a:rPr lang="en-US" sz="2400" b="1">
                <a:solidFill>
                  <a:srgbClr val="009900"/>
                </a:solidFill>
              </a:rPr>
              <a:t>	</a:t>
            </a:r>
            <a:r>
              <a:rPr lang="en-US" sz="2400" b="1"/>
              <a:t>n</a:t>
            </a:r>
            <a:r>
              <a:rPr lang="en-US" sz="2400" b="1">
                <a:solidFill>
                  <a:srgbClr val="009900"/>
                </a:solidFill>
              </a:rPr>
              <a:t> p</a:t>
            </a:r>
          </a:p>
          <a:p>
            <a:pPr marL="342900" indent="-342900">
              <a:spcBef>
                <a:spcPct val="20000"/>
              </a:spcBef>
            </a:pPr>
            <a:r>
              <a:rPr lang="en-US" sz="2400" b="1">
                <a:solidFill>
                  <a:srgbClr val="009900"/>
                </a:solidFill>
              </a:rPr>
              <a:t>	</a:t>
            </a:r>
            <a:r>
              <a:rPr lang="en-US" sz="2400" b="1"/>
              <a:t>n</a:t>
            </a:r>
            <a:r>
              <a:rPr lang="en-US" sz="2400" b="1">
                <a:solidFill>
                  <a:srgbClr val="009900"/>
                </a:solidFill>
              </a:rPr>
              <a:t> d</a:t>
            </a:r>
          </a:p>
          <a:p>
            <a:pPr marL="342900" indent="-342900">
              <a:spcBef>
                <a:spcPct val="20000"/>
              </a:spcBef>
            </a:pPr>
            <a:r>
              <a:rPr lang="en-US" sz="2400" b="1">
                <a:solidFill>
                  <a:srgbClr val="009900"/>
                </a:solidFill>
              </a:rPr>
              <a:t>	</a:t>
            </a:r>
            <a:r>
              <a:rPr lang="en-US" sz="2400" b="1"/>
              <a:t>n</a:t>
            </a:r>
            <a:r>
              <a:rPr lang="en-US" sz="2400" b="1">
                <a:solidFill>
                  <a:srgbClr val="009900"/>
                </a:solidFill>
              </a:rPr>
              <a:t> f</a:t>
            </a:r>
            <a:endParaRPr lang="en-US" sz="2400" b="1" i="1"/>
          </a:p>
        </p:txBody>
      </p:sp>
      <p:sp>
        <p:nvSpPr>
          <p:cNvPr id="6" name="Rectangle 5"/>
          <p:cNvSpPr/>
          <p:nvPr/>
        </p:nvSpPr>
        <p:spPr>
          <a:xfrm>
            <a:off x="827088" y="4724400"/>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7" name="Rectangle 6"/>
          <p:cNvSpPr/>
          <p:nvPr/>
        </p:nvSpPr>
        <p:spPr>
          <a:xfrm>
            <a:off x="827088" y="5199063"/>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8" name="Rectangle 7"/>
          <p:cNvSpPr/>
          <p:nvPr/>
        </p:nvSpPr>
        <p:spPr>
          <a:xfrm>
            <a:off x="1184275" y="5199063"/>
            <a:ext cx="357188"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9" name="Rectangle 8"/>
          <p:cNvSpPr/>
          <p:nvPr/>
        </p:nvSpPr>
        <p:spPr>
          <a:xfrm>
            <a:off x="1541463" y="5199063"/>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0" name="Rectangle 9"/>
          <p:cNvSpPr/>
          <p:nvPr/>
        </p:nvSpPr>
        <p:spPr>
          <a:xfrm>
            <a:off x="827088" y="5627688"/>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1" name="Rectangle 10"/>
          <p:cNvSpPr/>
          <p:nvPr/>
        </p:nvSpPr>
        <p:spPr>
          <a:xfrm>
            <a:off x="1184275" y="5627688"/>
            <a:ext cx="357188"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2" name="Rectangle 11"/>
          <p:cNvSpPr/>
          <p:nvPr/>
        </p:nvSpPr>
        <p:spPr>
          <a:xfrm>
            <a:off x="1541463" y="5632450"/>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3" name="Rectangle 12"/>
          <p:cNvSpPr/>
          <p:nvPr/>
        </p:nvSpPr>
        <p:spPr>
          <a:xfrm>
            <a:off x="1898650" y="5632450"/>
            <a:ext cx="357188"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4" name="Rectangle 13"/>
          <p:cNvSpPr/>
          <p:nvPr/>
        </p:nvSpPr>
        <p:spPr>
          <a:xfrm>
            <a:off x="2255838" y="5632450"/>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5" name="Rectangle 14"/>
          <p:cNvSpPr/>
          <p:nvPr/>
        </p:nvSpPr>
        <p:spPr>
          <a:xfrm>
            <a:off x="827088" y="6115050"/>
            <a:ext cx="357187" cy="2952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6" name="Rectangle 15"/>
          <p:cNvSpPr/>
          <p:nvPr/>
        </p:nvSpPr>
        <p:spPr>
          <a:xfrm>
            <a:off x="1184275" y="6115050"/>
            <a:ext cx="357188" cy="2952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7" name="Rectangle 16"/>
          <p:cNvSpPr/>
          <p:nvPr/>
        </p:nvSpPr>
        <p:spPr>
          <a:xfrm>
            <a:off x="1541463" y="6107113"/>
            <a:ext cx="357187" cy="296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8" name="Rectangle 17"/>
          <p:cNvSpPr/>
          <p:nvPr/>
        </p:nvSpPr>
        <p:spPr>
          <a:xfrm>
            <a:off x="1898650" y="6107113"/>
            <a:ext cx="357188" cy="296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19" name="Rectangle 18"/>
          <p:cNvSpPr/>
          <p:nvPr/>
        </p:nvSpPr>
        <p:spPr>
          <a:xfrm>
            <a:off x="2255838" y="6107113"/>
            <a:ext cx="357187" cy="296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20" name="Rectangle 19"/>
          <p:cNvSpPr/>
          <p:nvPr/>
        </p:nvSpPr>
        <p:spPr>
          <a:xfrm>
            <a:off x="2613025" y="6115050"/>
            <a:ext cx="357188"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21" name="Rectangle 20"/>
          <p:cNvSpPr/>
          <p:nvPr/>
        </p:nvSpPr>
        <p:spPr>
          <a:xfrm>
            <a:off x="2970213" y="6115050"/>
            <a:ext cx="357187" cy="285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CA"/>
          </a:p>
        </p:txBody>
      </p:sp>
      <p:sp>
        <p:nvSpPr>
          <p:cNvPr id="52273" name="ZoneTexte 21"/>
          <p:cNvSpPr txBox="1">
            <a:spLocks noChangeArrowheads="1"/>
          </p:cNvSpPr>
          <p:nvPr/>
        </p:nvSpPr>
        <p:spPr bwMode="auto">
          <a:xfrm>
            <a:off x="2051050" y="4652963"/>
            <a:ext cx="5710238" cy="396875"/>
          </a:xfrm>
          <a:prstGeom prst="rect">
            <a:avLst/>
          </a:prstGeom>
          <a:noFill/>
          <a:ln w="9525">
            <a:noFill/>
            <a:miter lim="800000"/>
            <a:headEnd/>
            <a:tailEnd/>
          </a:ln>
        </p:spPr>
        <p:txBody>
          <a:bodyPr>
            <a:spAutoFit/>
          </a:bodyPr>
          <a:lstStyle/>
          <a:p>
            <a:r>
              <a:rPr lang="fr-CA" sz="2000" b="1"/>
              <a:t>L’O.A  </a:t>
            </a:r>
            <a:r>
              <a:rPr lang="fr-CA" sz="2000" b="1">
                <a:solidFill>
                  <a:srgbClr val="FF0000"/>
                </a:solidFill>
              </a:rPr>
              <a:t>s</a:t>
            </a:r>
            <a:r>
              <a:rPr lang="fr-CA" sz="2000" b="1"/>
              <a:t> </a:t>
            </a:r>
            <a:r>
              <a:rPr lang="fr-FR" sz="2000" b="1"/>
              <a:t>contient au plus 2 électrons</a:t>
            </a:r>
            <a:endParaRPr lang="fr-CA" sz="2000" b="1"/>
          </a:p>
        </p:txBody>
      </p:sp>
      <p:sp>
        <p:nvSpPr>
          <p:cNvPr id="52274" name="ZoneTexte 22"/>
          <p:cNvSpPr txBox="1">
            <a:spLocks noChangeArrowheads="1"/>
          </p:cNvSpPr>
          <p:nvPr/>
        </p:nvSpPr>
        <p:spPr bwMode="auto">
          <a:xfrm>
            <a:off x="2411413" y="5157788"/>
            <a:ext cx="5421312" cy="396875"/>
          </a:xfrm>
          <a:prstGeom prst="rect">
            <a:avLst/>
          </a:prstGeom>
          <a:solidFill>
            <a:schemeClr val="bg1"/>
          </a:solidFill>
          <a:ln w="9525">
            <a:noFill/>
            <a:miter lim="800000"/>
            <a:headEnd/>
            <a:tailEnd/>
          </a:ln>
        </p:spPr>
        <p:txBody>
          <a:bodyPr>
            <a:spAutoFit/>
          </a:bodyPr>
          <a:lstStyle/>
          <a:p>
            <a:r>
              <a:rPr lang="fr-CA" sz="2000" b="1"/>
              <a:t>L’O.A  </a:t>
            </a:r>
            <a:r>
              <a:rPr lang="fr-CA" sz="2000" b="1">
                <a:solidFill>
                  <a:srgbClr val="FF0000"/>
                </a:solidFill>
              </a:rPr>
              <a:t>p</a:t>
            </a:r>
            <a:r>
              <a:rPr lang="fr-CA" sz="2000" b="1"/>
              <a:t> </a:t>
            </a:r>
            <a:r>
              <a:rPr lang="fr-FR" sz="2000" b="1"/>
              <a:t>contient au plus 6 électrons</a:t>
            </a:r>
            <a:endParaRPr lang="fr-CA" sz="2000" b="1">
              <a:latin typeface="Calibri" pitchFamily="34" charset="0"/>
            </a:endParaRPr>
          </a:p>
        </p:txBody>
      </p:sp>
      <p:sp>
        <p:nvSpPr>
          <p:cNvPr id="52275" name="ZoneTexte 23"/>
          <p:cNvSpPr txBox="1">
            <a:spLocks noChangeArrowheads="1"/>
          </p:cNvSpPr>
          <p:nvPr/>
        </p:nvSpPr>
        <p:spPr bwMode="auto">
          <a:xfrm>
            <a:off x="2771775" y="5589588"/>
            <a:ext cx="5494338" cy="396875"/>
          </a:xfrm>
          <a:prstGeom prst="rect">
            <a:avLst/>
          </a:prstGeom>
          <a:noFill/>
          <a:ln w="9525">
            <a:noFill/>
            <a:miter lim="800000"/>
            <a:headEnd/>
            <a:tailEnd/>
          </a:ln>
        </p:spPr>
        <p:txBody>
          <a:bodyPr>
            <a:spAutoFit/>
          </a:bodyPr>
          <a:lstStyle/>
          <a:p>
            <a:r>
              <a:rPr lang="fr-CA" sz="2000" b="1"/>
              <a:t>L’O.A  </a:t>
            </a:r>
            <a:r>
              <a:rPr lang="fr-CA" sz="2000" b="1">
                <a:solidFill>
                  <a:srgbClr val="FF0000"/>
                </a:solidFill>
              </a:rPr>
              <a:t>d</a:t>
            </a:r>
            <a:r>
              <a:rPr lang="fr-CA" sz="2000" b="1"/>
              <a:t> </a:t>
            </a:r>
            <a:r>
              <a:rPr lang="fr-FR" sz="2000" b="1"/>
              <a:t>contient au plus 10 électrons</a:t>
            </a:r>
            <a:endParaRPr lang="fr-CA" sz="2000">
              <a:latin typeface="Calibri" pitchFamily="34" charset="0"/>
            </a:endParaRPr>
          </a:p>
        </p:txBody>
      </p:sp>
      <p:sp>
        <p:nvSpPr>
          <p:cNvPr id="52276" name="ZoneTexte 24"/>
          <p:cNvSpPr txBox="1">
            <a:spLocks noChangeArrowheads="1"/>
          </p:cNvSpPr>
          <p:nvPr/>
        </p:nvSpPr>
        <p:spPr bwMode="auto">
          <a:xfrm>
            <a:off x="3635375" y="6067425"/>
            <a:ext cx="5672138" cy="396875"/>
          </a:xfrm>
          <a:prstGeom prst="rect">
            <a:avLst/>
          </a:prstGeom>
          <a:noFill/>
          <a:ln w="9525">
            <a:noFill/>
            <a:miter lim="800000"/>
            <a:headEnd/>
            <a:tailEnd/>
          </a:ln>
        </p:spPr>
        <p:txBody>
          <a:bodyPr>
            <a:spAutoFit/>
          </a:bodyPr>
          <a:lstStyle/>
          <a:p>
            <a:r>
              <a:rPr lang="fr-CA" sz="2000" b="1"/>
              <a:t>L’O.A  </a:t>
            </a:r>
            <a:r>
              <a:rPr lang="fr-CA" sz="2000" b="1">
                <a:solidFill>
                  <a:srgbClr val="FF0000"/>
                </a:solidFill>
              </a:rPr>
              <a:t>f</a:t>
            </a:r>
            <a:r>
              <a:rPr lang="fr-CA" sz="2000" b="1"/>
              <a:t> </a:t>
            </a:r>
            <a:r>
              <a:rPr lang="fr-FR" sz="2000" b="1"/>
              <a:t>contient au plus 14 électrons</a:t>
            </a:r>
            <a:endParaRPr lang="fr-CA" sz="2000" b="1">
              <a:latin typeface="Calibri" pitchFamily="34" charset="0"/>
            </a:endParaRPr>
          </a:p>
        </p:txBody>
      </p:sp>
    </p:spTree>
  </p:cSld>
  <p:clrMapOvr>
    <a:masterClrMapping/>
  </p:clrMapOvr>
  <p:transition>
    <p:fade/>
    <p:sndAc>
      <p:end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106363" y="188913"/>
            <a:ext cx="9218612" cy="1373187"/>
          </a:xfrm>
          <a:prstGeom prst="rect">
            <a:avLst/>
          </a:prstGeom>
          <a:noFill/>
          <a:ln w="9525">
            <a:noFill/>
            <a:miter lim="800000"/>
            <a:headEnd/>
            <a:tailEnd/>
          </a:ln>
        </p:spPr>
        <p:txBody>
          <a:bodyPr>
            <a:spAutoFit/>
          </a:bodyPr>
          <a:lstStyle/>
          <a:p>
            <a:pPr marL="342900" indent="-342900"/>
            <a:r>
              <a:rPr lang="fr-FR" sz="2800" b="1">
                <a:latin typeface="Calibri" pitchFamily="34" charset="0"/>
                <a:cs typeface="Calibri" pitchFamily="34" charset="0"/>
              </a:rPr>
              <a:t>Ainsi chaque couche de numéro </a:t>
            </a:r>
            <a:r>
              <a:rPr lang="fr-FR" sz="2800" b="1" i="1">
                <a:latin typeface="Calibri" pitchFamily="34" charset="0"/>
                <a:cs typeface="Calibri" pitchFamily="34" charset="0"/>
              </a:rPr>
              <a:t>n </a:t>
            </a:r>
            <a:r>
              <a:rPr lang="fr-FR" sz="2800" b="1">
                <a:latin typeface="Calibri" pitchFamily="34" charset="0"/>
                <a:cs typeface="Calibri" pitchFamily="34" charset="0"/>
              </a:rPr>
              <a:t>contient au maximum 2</a:t>
            </a:r>
            <a:r>
              <a:rPr lang="fr-FR" sz="2800" b="1" i="1">
                <a:latin typeface="Calibri" pitchFamily="34" charset="0"/>
                <a:cs typeface="Calibri" pitchFamily="34" charset="0"/>
              </a:rPr>
              <a:t>n</a:t>
            </a:r>
            <a:r>
              <a:rPr lang="fr-FR" sz="2800" b="1" baseline="30000">
                <a:latin typeface="Calibri" pitchFamily="34" charset="0"/>
                <a:cs typeface="Calibri" pitchFamily="34" charset="0"/>
              </a:rPr>
              <a:t>2</a:t>
            </a:r>
            <a:r>
              <a:rPr lang="fr-FR" sz="2800" b="1">
                <a:latin typeface="Calibri" pitchFamily="34" charset="0"/>
                <a:cs typeface="Calibri" pitchFamily="34" charset="0"/>
              </a:rPr>
              <a:t> électrons </a:t>
            </a:r>
            <a:r>
              <a:rPr lang="fr-FR" sz="2800" b="1">
                <a:latin typeface="Times New Roman" pitchFamily="18" charset="0"/>
                <a:cs typeface="Times New Roman" pitchFamily="18" charset="0"/>
              </a:rPr>
              <a:t>.</a:t>
            </a:r>
          </a:p>
          <a:p>
            <a:pPr marL="342900" indent="-342900"/>
            <a:r>
              <a:rPr lang="fr-FR" sz="2800" b="1">
                <a:solidFill>
                  <a:srgbClr val="FF0000"/>
                </a:solidFill>
                <a:latin typeface="Calibri" pitchFamily="34" charset="0"/>
                <a:cs typeface="Calibri" pitchFamily="34" charset="0"/>
              </a:rPr>
              <a:t>Exemple :</a:t>
            </a:r>
            <a:r>
              <a:rPr lang="fr-FR" sz="2800" b="1">
                <a:latin typeface="Calibri" pitchFamily="34" charset="0"/>
                <a:cs typeface="Calibri" pitchFamily="34" charset="0"/>
              </a:rPr>
              <a:t> n=3</a:t>
            </a:r>
          </a:p>
        </p:txBody>
      </p:sp>
      <p:sp>
        <p:nvSpPr>
          <p:cNvPr id="53254" name="Rectangle 6"/>
          <p:cNvSpPr>
            <a:spLocks noChangeArrowheads="1"/>
          </p:cNvSpPr>
          <p:nvPr/>
        </p:nvSpPr>
        <p:spPr bwMode="auto">
          <a:xfrm>
            <a:off x="290513" y="2009775"/>
            <a:ext cx="838200" cy="914400"/>
          </a:xfrm>
          <a:prstGeom prst="rect">
            <a:avLst/>
          </a:prstGeom>
          <a:noFill/>
          <a:ln w="57150">
            <a:solidFill>
              <a:schemeClr val="accent2"/>
            </a:solidFill>
            <a:miter lim="800000"/>
            <a:headEnd/>
            <a:tailEnd/>
          </a:ln>
        </p:spPr>
        <p:txBody>
          <a:bodyPr wrap="none" anchor="ctr"/>
          <a:lstStyle/>
          <a:p>
            <a:endParaRPr lang="en-US"/>
          </a:p>
        </p:txBody>
      </p:sp>
      <p:grpSp>
        <p:nvGrpSpPr>
          <p:cNvPr id="2" name="Group 42"/>
          <p:cNvGrpSpPr>
            <a:grpSpLocks/>
          </p:cNvGrpSpPr>
          <p:nvPr/>
        </p:nvGrpSpPr>
        <p:grpSpPr bwMode="auto">
          <a:xfrm>
            <a:off x="519113" y="2238375"/>
            <a:ext cx="304800" cy="457200"/>
            <a:chOff x="327" y="1410"/>
            <a:chExt cx="192" cy="288"/>
          </a:xfrm>
        </p:grpSpPr>
        <p:sp>
          <p:nvSpPr>
            <p:cNvPr id="27680" name="Line 7"/>
            <p:cNvSpPr>
              <a:spLocks noChangeShapeType="1"/>
            </p:cNvSpPr>
            <p:nvPr/>
          </p:nvSpPr>
          <p:spPr bwMode="auto">
            <a:xfrm rot="10800000">
              <a:off x="327"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81" name="Line 8"/>
            <p:cNvSpPr>
              <a:spLocks noChangeShapeType="1"/>
            </p:cNvSpPr>
            <p:nvPr/>
          </p:nvSpPr>
          <p:spPr bwMode="auto">
            <a:xfrm>
              <a:off x="519" y="1410"/>
              <a:ext cx="0" cy="288"/>
            </a:xfrm>
            <a:prstGeom prst="line">
              <a:avLst/>
            </a:prstGeom>
            <a:noFill/>
            <a:ln w="38100">
              <a:solidFill>
                <a:schemeClr val="tx1"/>
              </a:solidFill>
              <a:round/>
              <a:headEnd/>
              <a:tailEnd type="triangle" w="med" len="med"/>
            </a:ln>
          </p:spPr>
          <p:txBody>
            <a:bodyPr wrap="none" anchor="ctr"/>
            <a:lstStyle/>
            <a:p>
              <a:endParaRPr lang="fr-FR"/>
            </a:p>
          </p:txBody>
        </p:sp>
      </p:grpSp>
      <p:sp>
        <p:nvSpPr>
          <p:cNvPr id="53257" name="Rectangle 9"/>
          <p:cNvSpPr>
            <a:spLocks noChangeArrowheads="1"/>
          </p:cNvSpPr>
          <p:nvPr/>
        </p:nvSpPr>
        <p:spPr bwMode="auto">
          <a:xfrm>
            <a:off x="14335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61" name="Rectangle 13"/>
          <p:cNvSpPr>
            <a:spLocks noChangeArrowheads="1"/>
          </p:cNvSpPr>
          <p:nvPr/>
        </p:nvSpPr>
        <p:spPr bwMode="auto">
          <a:xfrm>
            <a:off x="22717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65" name="Rectangle 17"/>
          <p:cNvSpPr>
            <a:spLocks noChangeArrowheads="1"/>
          </p:cNvSpPr>
          <p:nvPr/>
        </p:nvSpPr>
        <p:spPr bwMode="auto">
          <a:xfrm>
            <a:off x="3109913" y="2009775"/>
            <a:ext cx="838200" cy="914400"/>
          </a:xfrm>
          <a:prstGeom prst="rect">
            <a:avLst/>
          </a:prstGeom>
          <a:noFill/>
          <a:ln w="57150">
            <a:solidFill>
              <a:schemeClr val="accent2"/>
            </a:solidFill>
            <a:miter lim="800000"/>
            <a:headEnd/>
            <a:tailEnd/>
          </a:ln>
        </p:spPr>
        <p:txBody>
          <a:bodyPr wrap="none" anchor="ctr"/>
          <a:lstStyle/>
          <a:p>
            <a:endParaRPr lang="en-US"/>
          </a:p>
        </p:txBody>
      </p:sp>
      <p:grpSp>
        <p:nvGrpSpPr>
          <p:cNvPr id="3" name="Group 43"/>
          <p:cNvGrpSpPr>
            <a:grpSpLocks/>
          </p:cNvGrpSpPr>
          <p:nvPr/>
        </p:nvGrpSpPr>
        <p:grpSpPr bwMode="auto">
          <a:xfrm>
            <a:off x="1662113" y="2238375"/>
            <a:ext cx="1905000" cy="457200"/>
            <a:chOff x="1047" y="1410"/>
            <a:chExt cx="1200" cy="288"/>
          </a:xfrm>
        </p:grpSpPr>
        <p:sp>
          <p:nvSpPr>
            <p:cNvPr id="27674" name="Line 10"/>
            <p:cNvSpPr>
              <a:spLocks noChangeShapeType="1"/>
            </p:cNvSpPr>
            <p:nvPr/>
          </p:nvSpPr>
          <p:spPr bwMode="auto">
            <a:xfrm rot="10800000">
              <a:off x="1047"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5" name="Line 11"/>
            <p:cNvSpPr>
              <a:spLocks noChangeShapeType="1"/>
            </p:cNvSpPr>
            <p:nvPr/>
          </p:nvSpPr>
          <p:spPr bwMode="auto">
            <a:xfrm>
              <a:off x="1239"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6" name="Line 14"/>
            <p:cNvSpPr>
              <a:spLocks noChangeShapeType="1"/>
            </p:cNvSpPr>
            <p:nvPr/>
          </p:nvSpPr>
          <p:spPr bwMode="auto">
            <a:xfrm rot="10800000">
              <a:off x="1623"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7" name="Line 15"/>
            <p:cNvSpPr>
              <a:spLocks noChangeShapeType="1"/>
            </p:cNvSpPr>
            <p:nvPr/>
          </p:nvSpPr>
          <p:spPr bwMode="auto">
            <a:xfrm>
              <a:off x="1767"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8" name="Line 18"/>
            <p:cNvSpPr>
              <a:spLocks noChangeShapeType="1"/>
            </p:cNvSpPr>
            <p:nvPr/>
          </p:nvSpPr>
          <p:spPr bwMode="auto">
            <a:xfrm rot="10800000">
              <a:off x="2103"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9" name="Line 19"/>
            <p:cNvSpPr>
              <a:spLocks noChangeShapeType="1"/>
            </p:cNvSpPr>
            <p:nvPr/>
          </p:nvSpPr>
          <p:spPr bwMode="auto">
            <a:xfrm>
              <a:off x="2247" y="1410"/>
              <a:ext cx="0" cy="288"/>
            </a:xfrm>
            <a:prstGeom prst="line">
              <a:avLst/>
            </a:prstGeom>
            <a:noFill/>
            <a:ln w="38100">
              <a:solidFill>
                <a:schemeClr val="tx1"/>
              </a:solidFill>
              <a:round/>
              <a:headEnd/>
              <a:tailEnd type="triangle" w="med" len="med"/>
            </a:ln>
          </p:spPr>
          <p:txBody>
            <a:bodyPr wrap="none" anchor="ctr"/>
            <a:lstStyle/>
            <a:p>
              <a:endParaRPr lang="fr-FR"/>
            </a:p>
          </p:txBody>
        </p:sp>
      </p:grpSp>
      <p:sp>
        <p:nvSpPr>
          <p:cNvPr id="53269" name="Rectangle 21"/>
          <p:cNvSpPr>
            <a:spLocks noChangeArrowheads="1"/>
          </p:cNvSpPr>
          <p:nvPr/>
        </p:nvSpPr>
        <p:spPr bwMode="auto">
          <a:xfrm>
            <a:off x="43291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73" name="Rectangle 25"/>
          <p:cNvSpPr>
            <a:spLocks noChangeArrowheads="1"/>
          </p:cNvSpPr>
          <p:nvPr/>
        </p:nvSpPr>
        <p:spPr bwMode="auto">
          <a:xfrm>
            <a:off x="51673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77" name="Rectangle 29"/>
          <p:cNvSpPr>
            <a:spLocks noChangeArrowheads="1"/>
          </p:cNvSpPr>
          <p:nvPr/>
        </p:nvSpPr>
        <p:spPr bwMode="auto">
          <a:xfrm>
            <a:off x="60055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81" name="Rectangle 33"/>
          <p:cNvSpPr>
            <a:spLocks noChangeArrowheads="1"/>
          </p:cNvSpPr>
          <p:nvPr/>
        </p:nvSpPr>
        <p:spPr bwMode="auto">
          <a:xfrm>
            <a:off x="6843713" y="2009775"/>
            <a:ext cx="838200" cy="914400"/>
          </a:xfrm>
          <a:prstGeom prst="rect">
            <a:avLst/>
          </a:prstGeom>
          <a:noFill/>
          <a:ln w="57150">
            <a:solidFill>
              <a:schemeClr val="accent2"/>
            </a:solidFill>
            <a:miter lim="800000"/>
            <a:headEnd/>
            <a:tailEnd/>
          </a:ln>
        </p:spPr>
        <p:txBody>
          <a:bodyPr wrap="none" anchor="ctr"/>
          <a:lstStyle/>
          <a:p>
            <a:endParaRPr lang="en-US"/>
          </a:p>
        </p:txBody>
      </p:sp>
      <p:sp>
        <p:nvSpPr>
          <p:cNvPr id="53284" name="Rectangle 36"/>
          <p:cNvSpPr>
            <a:spLocks noChangeArrowheads="1"/>
          </p:cNvSpPr>
          <p:nvPr/>
        </p:nvSpPr>
        <p:spPr bwMode="auto">
          <a:xfrm>
            <a:off x="7681913" y="2009775"/>
            <a:ext cx="838200" cy="914400"/>
          </a:xfrm>
          <a:prstGeom prst="rect">
            <a:avLst/>
          </a:prstGeom>
          <a:noFill/>
          <a:ln w="57150">
            <a:solidFill>
              <a:schemeClr val="accent2"/>
            </a:solidFill>
            <a:miter lim="800000"/>
            <a:headEnd/>
            <a:tailEnd/>
          </a:ln>
        </p:spPr>
        <p:txBody>
          <a:bodyPr wrap="none" anchor="ctr"/>
          <a:lstStyle/>
          <a:p>
            <a:endParaRPr lang="en-US"/>
          </a:p>
        </p:txBody>
      </p:sp>
      <p:grpSp>
        <p:nvGrpSpPr>
          <p:cNvPr id="4" name="Group 44"/>
          <p:cNvGrpSpPr>
            <a:grpSpLocks/>
          </p:cNvGrpSpPr>
          <p:nvPr/>
        </p:nvGrpSpPr>
        <p:grpSpPr bwMode="auto">
          <a:xfrm>
            <a:off x="4557713" y="2162175"/>
            <a:ext cx="3657600" cy="533400"/>
            <a:chOff x="2871" y="1362"/>
            <a:chExt cx="2304" cy="336"/>
          </a:xfrm>
        </p:grpSpPr>
        <p:sp>
          <p:nvSpPr>
            <p:cNvPr id="27664" name="Line 22"/>
            <p:cNvSpPr>
              <a:spLocks noChangeShapeType="1"/>
            </p:cNvSpPr>
            <p:nvPr/>
          </p:nvSpPr>
          <p:spPr bwMode="auto">
            <a:xfrm rot="10800000">
              <a:off x="2871"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65" name="Line 23"/>
            <p:cNvSpPr>
              <a:spLocks noChangeShapeType="1"/>
            </p:cNvSpPr>
            <p:nvPr/>
          </p:nvSpPr>
          <p:spPr bwMode="auto">
            <a:xfrm>
              <a:off x="3063"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66" name="Line 26"/>
            <p:cNvSpPr>
              <a:spLocks noChangeShapeType="1"/>
            </p:cNvSpPr>
            <p:nvPr/>
          </p:nvSpPr>
          <p:spPr bwMode="auto">
            <a:xfrm rot="10800000">
              <a:off x="3447"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67" name="Line 27"/>
            <p:cNvSpPr>
              <a:spLocks noChangeShapeType="1"/>
            </p:cNvSpPr>
            <p:nvPr/>
          </p:nvSpPr>
          <p:spPr bwMode="auto">
            <a:xfrm>
              <a:off x="3591"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68" name="Line 30"/>
            <p:cNvSpPr>
              <a:spLocks noChangeShapeType="1"/>
            </p:cNvSpPr>
            <p:nvPr/>
          </p:nvSpPr>
          <p:spPr bwMode="auto">
            <a:xfrm rot="10800000">
              <a:off x="3927"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69" name="Line 31"/>
            <p:cNvSpPr>
              <a:spLocks noChangeShapeType="1"/>
            </p:cNvSpPr>
            <p:nvPr/>
          </p:nvSpPr>
          <p:spPr bwMode="auto">
            <a:xfrm>
              <a:off x="4071"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0" name="Line 34"/>
            <p:cNvSpPr>
              <a:spLocks noChangeShapeType="1"/>
            </p:cNvSpPr>
            <p:nvPr/>
          </p:nvSpPr>
          <p:spPr bwMode="auto">
            <a:xfrm rot="10800000">
              <a:off x="4455"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1" name="Line 35"/>
            <p:cNvSpPr>
              <a:spLocks noChangeShapeType="1"/>
            </p:cNvSpPr>
            <p:nvPr/>
          </p:nvSpPr>
          <p:spPr bwMode="auto">
            <a:xfrm>
              <a:off x="4599" y="1362"/>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2" name="Line 39"/>
            <p:cNvSpPr>
              <a:spLocks noChangeShapeType="1"/>
            </p:cNvSpPr>
            <p:nvPr/>
          </p:nvSpPr>
          <p:spPr bwMode="auto">
            <a:xfrm rot="10800000">
              <a:off x="5031" y="1410"/>
              <a:ext cx="0" cy="288"/>
            </a:xfrm>
            <a:prstGeom prst="line">
              <a:avLst/>
            </a:prstGeom>
            <a:noFill/>
            <a:ln w="38100">
              <a:solidFill>
                <a:schemeClr val="tx1"/>
              </a:solidFill>
              <a:round/>
              <a:headEnd/>
              <a:tailEnd type="triangle" w="med" len="med"/>
            </a:ln>
          </p:spPr>
          <p:txBody>
            <a:bodyPr wrap="none" anchor="ctr"/>
            <a:lstStyle/>
            <a:p>
              <a:endParaRPr lang="fr-FR"/>
            </a:p>
          </p:txBody>
        </p:sp>
        <p:sp>
          <p:nvSpPr>
            <p:cNvPr id="27673" name="Line 40"/>
            <p:cNvSpPr>
              <a:spLocks noChangeShapeType="1"/>
            </p:cNvSpPr>
            <p:nvPr/>
          </p:nvSpPr>
          <p:spPr bwMode="auto">
            <a:xfrm>
              <a:off x="5175" y="1410"/>
              <a:ext cx="0" cy="288"/>
            </a:xfrm>
            <a:prstGeom prst="line">
              <a:avLst/>
            </a:prstGeom>
            <a:noFill/>
            <a:ln w="38100">
              <a:solidFill>
                <a:schemeClr val="tx1"/>
              </a:solidFill>
              <a:round/>
              <a:headEnd/>
              <a:tailEnd type="triangle" w="med" len="med"/>
            </a:ln>
          </p:spPr>
          <p:txBody>
            <a:bodyPr wrap="none" anchor="ctr"/>
            <a:lstStyle/>
            <a:p>
              <a:endParaRPr lang="fr-FR"/>
            </a:p>
          </p:txBody>
        </p:sp>
      </p:grpSp>
      <p:sp>
        <p:nvSpPr>
          <p:cNvPr id="53293" name="Text Box 45"/>
          <p:cNvSpPr txBox="1">
            <a:spLocks noChangeArrowheads="1"/>
          </p:cNvSpPr>
          <p:nvPr/>
        </p:nvSpPr>
        <p:spPr bwMode="auto">
          <a:xfrm>
            <a:off x="1979613" y="3213100"/>
            <a:ext cx="4572000" cy="641350"/>
          </a:xfrm>
          <a:prstGeom prst="rect">
            <a:avLst/>
          </a:prstGeom>
          <a:noFill/>
          <a:ln w="9525">
            <a:noFill/>
            <a:miter lim="800000"/>
            <a:headEnd/>
            <a:tailEnd/>
          </a:ln>
        </p:spPr>
        <p:txBody>
          <a:bodyPr>
            <a:spAutoFit/>
          </a:bodyPr>
          <a:lstStyle/>
          <a:p>
            <a:pPr eaLnBrk="0" hangingPunct="0">
              <a:spcBef>
                <a:spcPct val="50000"/>
              </a:spcBef>
            </a:pPr>
            <a:r>
              <a:rPr lang="fr-FR" sz="3600" b="1">
                <a:solidFill>
                  <a:schemeClr val="accent2"/>
                </a:solidFill>
                <a:latin typeface="Calibri" pitchFamily="34" charset="0"/>
                <a:cs typeface="Calibri" pitchFamily="34" charset="0"/>
              </a:rPr>
              <a:t>18 e</a:t>
            </a:r>
            <a:r>
              <a:rPr lang="fr-FR" sz="3600" b="1" baseline="30000">
                <a:solidFill>
                  <a:schemeClr val="accent2"/>
                </a:solidFill>
                <a:latin typeface="Calibri" pitchFamily="34" charset="0"/>
                <a:cs typeface="Calibri" pitchFamily="34" charset="0"/>
              </a:rPr>
              <a:t>-</a:t>
            </a:r>
            <a:r>
              <a:rPr lang="fr-FR" sz="3600" b="1">
                <a:solidFill>
                  <a:schemeClr val="accent2"/>
                </a:solidFill>
                <a:latin typeface="Calibri" pitchFamily="34" charset="0"/>
                <a:cs typeface="Calibri" pitchFamily="34" charset="0"/>
              </a:rPr>
              <a:t> maxi au total</a:t>
            </a:r>
            <a:endParaRPr lang="fr-FR" sz="3200">
              <a:solidFill>
                <a:srgbClr val="FF0066"/>
              </a:solidFill>
              <a:latin typeface="Calibri" pitchFamily="34" charset="0"/>
              <a:cs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252">
                                            <p:txEl>
                                              <p:pRg st="0" end="0"/>
                                            </p:txEl>
                                          </p:spTgt>
                                        </p:tgtEl>
                                        <p:attrNameLst>
                                          <p:attrName>style.visibility</p:attrName>
                                        </p:attrNameLst>
                                      </p:cBhvr>
                                      <p:to>
                                        <p:strVal val="visible"/>
                                      </p:to>
                                    </p:set>
                                    <p:animEffect transition="in" filter="checkerboard(across)">
                                      <p:cBhvr>
                                        <p:cTn id="7" dur="500"/>
                                        <p:tgtEl>
                                          <p:spTgt spid="532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252">
                                            <p:txEl>
                                              <p:pRg st="1" end="1"/>
                                            </p:txEl>
                                          </p:spTgt>
                                        </p:tgtEl>
                                        <p:attrNameLst>
                                          <p:attrName>style.visibility</p:attrName>
                                        </p:attrNameLst>
                                      </p:cBhvr>
                                      <p:to>
                                        <p:strVal val="visible"/>
                                      </p:to>
                                    </p:set>
                                    <p:animEffect transition="in" filter="checkerboard(across)">
                                      <p:cBhvr>
                                        <p:cTn id="12" dur="500"/>
                                        <p:tgtEl>
                                          <p:spTgt spid="5325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3254"/>
                                        </p:tgtEl>
                                        <p:attrNameLst>
                                          <p:attrName>style.visibility</p:attrName>
                                        </p:attrNameLst>
                                      </p:cBhvr>
                                      <p:to>
                                        <p:strVal val="visible"/>
                                      </p:to>
                                    </p:set>
                                    <p:animEffect transition="in" filter="box(out)">
                                      <p:cBhvr>
                                        <p:cTn id="17" dur="500"/>
                                        <p:tgtEl>
                                          <p:spTgt spid="53254"/>
                                        </p:tgtEl>
                                      </p:cBhvr>
                                    </p:animEffect>
                                  </p:childTnLst>
                                  <p:subTnLst>
                                    <p:audio>
                                      <p:cMediaNode>
                                        <p:cTn display="0" masterRel="sameClick">
                                          <p:stCondLst>
                                            <p:cond evt="begin" delay="0">
                                              <p:tn val="15"/>
                                            </p:cond>
                                          </p:stCondLst>
                                          <p:endCondLst>
                                            <p:cond evt="onStopAudio" delay="0">
                                              <p:tgtEl>
                                                <p:sldTgt/>
                                              </p:tgtEl>
                                            </p:cond>
                                          </p:endCondLst>
                                        </p:cTn>
                                        <p:tgtEl>
                                          <p:sndTgt r:embed="rId2" name="APPPHOTO.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3257"/>
                                        </p:tgtEl>
                                        <p:attrNameLst>
                                          <p:attrName>style.visibility</p:attrName>
                                        </p:attrNameLst>
                                      </p:cBhvr>
                                      <p:to>
                                        <p:strVal val="visible"/>
                                      </p:to>
                                    </p:set>
                                    <p:animEffect transition="in" filter="box(out)">
                                      <p:cBhvr>
                                        <p:cTn id="22" dur="500"/>
                                        <p:tgtEl>
                                          <p:spTgt spid="53257"/>
                                        </p:tgtEl>
                                      </p:cBhvr>
                                    </p:animEffect>
                                  </p:childTnLst>
                                  <p:subTnLst>
                                    <p:audio>
                                      <p:cMediaNode>
                                        <p:cTn display="0" masterRel="sameClick">
                                          <p:stCondLst>
                                            <p:cond evt="begin" delay="0">
                                              <p:tn val="20"/>
                                            </p:cond>
                                          </p:stCondLst>
                                          <p:endCondLst>
                                            <p:cond evt="onStopAudio" delay="0">
                                              <p:tgtEl>
                                                <p:sldTgt/>
                                              </p:tgtEl>
                                            </p:cond>
                                          </p:endCondLst>
                                        </p:cTn>
                                        <p:tgtEl>
                                          <p:sndTgt r:embed="rId2" name="APPPHOTO.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53261"/>
                                        </p:tgtEl>
                                        <p:attrNameLst>
                                          <p:attrName>style.visibility</p:attrName>
                                        </p:attrNameLst>
                                      </p:cBhvr>
                                      <p:to>
                                        <p:strVal val="visible"/>
                                      </p:to>
                                    </p:set>
                                    <p:animEffect transition="in" filter="box(out)">
                                      <p:cBhvr>
                                        <p:cTn id="27" dur="500"/>
                                        <p:tgtEl>
                                          <p:spTgt spid="53261"/>
                                        </p:tgtEl>
                                      </p:cBhvr>
                                    </p:animEffect>
                                  </p:childTnLst>
                                  <p:subTnLst>
                                    <p:audio>
                                      <p:cMediaNode>
                                        <p:cTn display="0" masterRel="sameClick">
                                          <p:stCondLst>
                                            <p:cond evt="begin" delay="0">
                                              <p:tn val="25"/>
                                            </p:cond>
                                          </p:stCondLst>
                                          <p:endCondLst>
                                            <p:cond evt="onStopAudio" delay="0">
                                              <p:tgtEl>
                                                <p:sldTgt/>
                                              </p:tgtEl>
                                            </p:cond>
                                          </p:endCondLst>
                                        </p:cTn>
                                        <p:tgtEl>
                                          <p:sndTgt r:embed="rId2" name="APPPHOTO.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53265"/>
                                        </p:tgtEl>
                                        <p:attrNameLst>
                                          <p:attrName>style.visibility</p:attrName>
                                        </p:attrNameLst>
                                      </p:cBhvr>
                                      <p:to>
                                        <p:strVal val="visible"/>
                                      </p:to>
                                    </p:set>
                                    <p:animEffect transition="in" filter="box(out)">
                                      <p:cBhvr>
                                        <p:cTn id="32" dur="500"/>
                                        <p:tgtEl>
                                          <p:spTgt spid="53265"/>
                                        </p:tgtEl>
                                      </p:cBhvr>
                                    </p:animEffect>
                                  </p:childTnLst>
                                  <p:subTnLst>
                                    <p:audio>
                                      <p:cMediaNode>
                                        <p:cTn display="0" masterRel="sameClick">
                                          <p:stCondLst>
                                            <p:cond evt="begin" delay="0">
                                              <p:tn val="30"/>
                                            </p:cond>
                                          </p:stCondLst>
                                          <p:endCondLst>
                                            <p:cond evt="onStopAudio" delay="0">
                                              <p:tgtEl>
                                                <p:sldTgt/>
                                              </p:tgtEl>
                                            </p:cond>
                                          </p:endCondLst>
                                        </p:cTn>
                                        <p:tgtEl>
                                          <p:sndTgt r:embed="rId2" name="APPPHOTO.WAV"/>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3269"/>
                                        </p:tgtEl>
                                        <p:attrNameLst>
                                          <p:attrName>style.visibility</p:attrName>
                                        </p:attrNameLst>
                                      </p:cBhvr>
                                      <p:to>
                                        <p:strVal val="visible"/>
                                      </p:to>
                                    </p:set>
                                    <p:animEffect transition="in" filter="box(out)">
                                      <p:cBhvr>
                                        <p:cTn id="37" dur="500"/>
                                        <p:tgtEl>
                                          <p:spTgt spid="53269"/>
                                        </p:tgtEl>
                                      </p:cBhvr>
                                    </p:animEffect>
                                  </p:childTnLst>
                                  <p:subTnLst>
                                    <p:audio>
                                      <p:cMediaNode>
                                        <p:cTn display="0" masterRel="sameClick">
                                          <p:stCondLst>
                                            <p:cond evt="begin" delay="0">
                                              <p:tn val="35"/>
                                            </p:cond>
                                          </p:stCondLst>
                                          <p:endCondLst>
                                            <p:cond evt="onStopAudio" delay="0">
                                              <p:tgtEl>
                                                <p:sldTgt/>
                                              </p:tgtEl>
                                            </p:cond>
                                          </p:endCondLst>
                                        </p:cTn>
                                        <p:tgtEl>
                                          <p:sndTgt r:embed="rId2" name="APPPHOTO.WAV"/>
                                        </p:tgtEl>
                                      </p:cMediaNode>
                                    </p:audio>
                                  </p:sub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53273"/>
                                        </p:tgtEl>
                                        <p:attrNameLst>
                                          <p:attrName>style.visibility</p:attrName>
                                        </p:attrNameLst>
                                      </p:cBhvr>
                                      <p:to>
                                        <p:strVal val="visible"/>
                                      </p:to>
                                    </p:set>
                                    <p:animEffect transition="in" filter="box(out)">
                                      <p:cBhvr>
                                        <p:cTn id="42" dur="500"/>
                                        <p:tgtEl>
                                          <p:spTgt spid="53273"/>
                                        </p:tgtEl>
                                      </p:cBhvr>
                                    </p:animEffect>
                                  </p:childTnLst>
                                  <p:subTnLst>
                                    <p:audio>
                                      <p:cMediaNode>
                                        <p:cTn display="0" masterRel="sameClick">
                                          <p:stCondLst>
                                            <p:cond evt="begin" delay="0">
                                              <p:tn val="40"/>
                                            </p:cond>
                                          </p:stCondLst>
                                          <p:endCondLst>
                                            <p:cond evt="onStopAudio" delay="0">
                                              <p:tgtEl>
                                                <p:sldTgt/>
                                              </p:tgtEl>
                                            </p:cond>
                                          </p:endCondLst>
                                        </p:cTn>
                                        <p:tgtEl>
                                          <p:sndTgt r:embed="rId2" name="APPPHOTO.WAV"/>
                                        </p:tgtEl>
                                      </p:cMediaNode>
                                    </p:audio>
                                  </p:subTnLst>
                                </p:cTn>
                              </p:par>
                            </p:childTnLst>
                          </p:cTn>
                        </p:par>
                      </p:childTnLst>
                    </p:cTn>
                  </p:par>
                  <p:par>
                    <p:cTn id="43" fill="hold">
                      <p:stCondLst>
                        <p:cond delay="indefinite"/>
                      </p:stCondLst>
                      <p:childTnLst>
                        <p:par>
                          <p:cTn id="44" fill="hold">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53277"/>
                                        </p:tgtEl>
                                        <p:attrNameLst>
                                          <p:attrName>style.visibility</p:attrName>
                                        </p:attrNameLst>
                                      </p:cBhvr>
                                      <p:to>
                                        <p:strVal val="visible"/>
                                      </p:to>
                                    </p:set>
                                    <p:animEffect transition="in" filter="box(out)">
                                      <p:cBhvr>
                                        <p:cTn id="47" dur="500"/>
                                        <p:tgtEl>
                                          <p:spTgt spid="53277"/>
                                        </p:tgtEl>
                                      </p:cBhvr>
                                    </p:animEffect>
                                  </p:childTnLst>
                                  <p:subTnLst>
                                    <p:audio>
                                      <p:cMediaNode>
                                        <p:cTn display="0" masterRel="sameClick">
                                          <p:stCondLst>
                                            <p:cond evt="begin" delay="0">
                                              <p:tn val="45"/>
                                            </p:cond>
                                          </p:stCondLst>
                                          <p:endCondLst>
                                            <p:cond evt="onStopAudio" delay="0">
                                              <p:tgtEl>
                                                <p:sldTgt/>
                                              </p:tgtEl>
                                            </p:cond>
                                          </p:endCondLst>
                                        </p:cTn>
                                        <p:tgtEl>
                                          <p:sndTgt r:embed="rId2" name="APPPHOTO.WAV"/>
                                        </p:tgtEl>
                                      </p:cMediaNode>
                                    </p:audio>
                                  </p:subTnLst>
                                </p:cTn>
                              </p:par>
                            </p:childTnLst>
                          </p:cTn>
                        </p:par>
                      </p:childTnLst>
                    </p:cTn>
                  </p:par>
                  <p:par>
                    <p:cTn id="48" fill="hold">
                      <p:stCondLst>
                        <p:cond delay="indefinite"/>
                      </p:stCondLst>
                      <p:childTnLst>
                        <p:par>
                          <p:cTn id="49" fill="hold">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53281"/>
                                        </p:tgtEl>
                                        <p:attrNameLst>
                                          <p:attrName>style.visibility</p:attrName>
                                        </p:attrNameLst>
                                      </p:cBhvr>
                                      <p:to>
                                        <p:strVal val="visible"/>
                                      </p:to>
                                    </p:set>
                                    <p:animEffect transition="in" filter="box(out)">
                                      <p:cBhvr>
                                        <p:cTn id="52" dur="500"/>
                                        <p:tgtEl>
                                          <p:spTgt spid="53281"/>
                                        </p:tgtEl>
                                      </p:cBhvr>
                                    </p:animEffect>
                                  </p:childTnLst>
                                  <p:subTnLst>
                                    <p:audio>
                                      <p:cMediaNode>
                                        <p:cTn display="0" masterRel="sameClick">
                                          <p:stCondLst>
                                            <p:cond evt="begin" delay="0">
                                              <p:tn val="50"/>
                                            </p:cond>
                                          </p:stCondLst>
                                          <p:endCondLst>
                                            <p:cond evt="onStopAudio" delay="0">
                                              <p:tgtEl>
                                                <p:sldTgt/>
                                              </p:tgtEl>
                                            </p:cond>
                                          </p:endCondLst>
                                        </p:cTn>
                                        <p:tgtEl>
                                          <p:sndTgt r:embed="rId2" name="APPPHOTO.WAV"/>
                                        </p:tgtEl>
                                      </p:cMediaNode>
                                    </p:audio>
                                  </p:subTnLst>
                                </p:cTn>
                              </p:par>
                            </p:childTnLst>
                          </p:cTn>
                        </p:par>
                      </p:childTnLst>
                    </p:cTn>
                  </p:par>
                  <p:par>
                    <p:cTn id="53" fill="hold">
                      <p:stCondLst>
                        <p:cond delay="indefinite"/>
                      </p:stCondLst>
                      <p:childTnLst>
                        <p:par>
                          <p:cTn id="54" fill="hold">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53284"/>
                                        </p:tgtEl>
                                        <p:attrNameLst>
                                          <p:attrName>style.visibility</p:attrName>
                                        </p:attrNameLst>
                                      </p:cBhvr>
                                      <p:to>
                                        <p:strVal val="visible"/>
                                      </p:to>
                                    </p:set>
                                    <p:animEffect transition="in" filter="box(out)">
                                      <p:cBhvr>
                                        <p:cTn id="57" dur="500"/>
                                        <p:tgtEl>
                                          <p:spTgt spid="53284"/>
                                        </p:tgtEl>
                                      </p:cBhvr>
                                    </p:animEffect>
                                  </p:childTnLst>
                                  <p:subTnLst>
                                    <p:audio>
                                      <p:cMediaNode>
                                        <p:cTn display="0" masterRel="sameClick">
                                          <p:stCondLst>
                                            <p:cond evt="begin" delay="0">
                                              <p:tn val="55"/>
                                            </p:cond>
                                          </p:stCondLst>
                                          <p:endCondLst>
                                            <p:cond evt="onStopAudio" delay="0">
                                              <p:tgtEl>
                                                <p:sldTgt/>
                                              </p:tgtEl>
                                            </p:cond>
                                          </p:endCondLst>
                                        </p:cTn>
                                        <p:tgtEl>
                                          <p:sndTgt r:embed="rId2" name="APPPHOTO.WAV"/>
                                        </p:tgtEl>
                                      </p:cMediaNode>
                                    </p:audio>
                                  </p:sub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checkerboard(across)">
                                      <p:cBhvr>
                                        <p:cTn id="62" dur="500"/>
                                        <p:tgtEl>
                                          <p:spTgt spid="2"/>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checkerboard(across)">
                                      <p:cBhvr>
                                        <p:cTn id="67" dur="500"/>
                                        <p:tgtEl>
                                          <p:spTgt spid="3"/>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checkerboard(across)">
                                      <p:cBhvr>
                                        <p:cTn id="72" dur="500"/>
                                        <p:tgtEl>
                                          <p:spTgt spid="4"/>
                                        </p:tgtEl>
                                      </p:cBhvr>
                                    </p:animEffect>
                                  </p:childTnLst>
                                </p:cTn>
                              </p:par>
                            </p:childTnLst>
                          </p:cTn>
                        </p:par>
                      </p:childTnLst>
                    </p:cTn>
                  </p:par>
                  <p:par>
                    <p:cTn id="73" fill="hold">
                      <p:stCondLst>
                        <p:cond delay="indefinite"/>
                      </p:stCondLst>
                      <p:childTnLst>
                        <p:par>
                          <p:cTn id="74" fill="hold">
                            <p:stCondLst>
                              <p:cond delay="0"/>
                            </p:stCondLst>
                            <p:childTnLst>
                              <p:par>
                                <p:cTn id="75" presetID="15" presetClass="entr" presetSubtype="0" fill="hold" grpId="0" nodeType="clickEffect">
                                  <p:stCondLst>
                                    <p:cond delay="0"/>
                                  </p:stCondLst>
                                  <p:iterate type="wd">
                                    <p:tmPct val="100000"/>
                                  </p:iterate>
                                  <p:childTnLst>
                                    <p:set>
                                      <p:cBhvr>
                                        <p:cTn id="76" dur="1" fill="hold">
                                          <p:stCondLst>
                                            <p:cond delay="0"/>
                                          </p:stCondLst>
                                        </p:cTn>
                                        <p:tgtEl>
                                          <p:spTgt spid="53293"/>
                                        </p:tgtEl>
                                        <p:attrNameLst>
                                          <p:attrName>style.visibility</p:attrName>
                                        </p:attrNameLst>
                                      </p:cBhvr>
                                      <p:to>
                                        <p:strVal val="visible"/>
                                      </p:to>
                                    </p:set>
                                    <p:anim calcmode="lin" valueType="num">
                                      <p:cBhvr>
                                        <p:cTn id="77" dur="750" fill="hold"/>
                                        <p:tgtEl>
                                          <p:spTgt spid="53293"/>
                                        </p:tgtEl>
                                        <p:attrNameLst>
                                          <p:attrName>ppt_w</p:attrName>
                                        </p:attrNameLst>
                                      </p:cBhvr>
                                      <p:tavLst>
                                        <p:tav tm="0">
                                          <p:val>
                                            <p:fltVal val="0"/>
                                          </p:val>
                                        </p:tav>
                                        <p:tav tm="100000">
                                          <p:val>
                                            <p:strVal val="#ppt_w"/>
                                          </p:val>
                                        </p:tav>
                                      </p:tavLst>
                                    </p:anim>
                                    <p:anim calcmode="lin" valueType="num">
                                      <p:cBhvr>
                                        <p:cTn id="78" dur="750" fill="hold"/>
                                        <p:tgtEl>
                                          <p:spTgt spid="53293"/>
                                        </p:tgtEl>
                                        <p:attrNameLst>
                                          <p:attrName>ppt_h</p:attrName>
                                        </p:attrNameLst>
                                      </p:cBhvr>
                                      <p:tavLst>
                                        <p:tav tm="0">
                                          <p:val>
                                            <p:fltVal val="0"/>
                                          </p:val>
                                        </p:tav>
                                        <p:tav tm="100000">
                                          <p:val>
                                            <p:strVal val="#ppt_h"/>
                                          </p:val>
                                        </p:tav>
                                      </p:tavLst>
                                    </p:anim>
                                    <p:anim calcmode="lin" valueType="num">
                                      <p:cBhvr>
                                        <p:cTn id="79" dur="750" fill="hold"/>
                                        <p:tgtEl>
                                          <p:spTgt spid="53293"/>
                                        </p:tgtEl>
                                        <p:attrNameLst>
                                          <p:attrName>ppt_x</p:attrName>
                                        </p:attrNameLst>
                                      </p:cBhvr>
                                      <p:tavLst>
                                        <p:tav tm="0" fmla="#ppt_x+(cos(-2*pi*(1-$))*-#ppt_x-sin(-2*pi*(1-$))*(1-#ppt_y))*(1-$)">
                                          <p:val>
                                            <p:fltVal val="0"/>
                                          </p:val>
                                        </p:tav>
                                        <p:tav tm="100000">
                                          <p:val>
                                            <p:fltVal val="1"/>
                                          </p:val>
                                        </p:tav>
                                      </p:tavLst>
                                    </p:anim>
                                    <p:anim calcmode="lin" valueType="num">
                                      <p:cBhvr>
                                        <p:cTn id="80" dur="750" fill="hold"/>
                                        <p:tgtEl>
                                          <p:spTgt spid="53293"/>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75"/>
                                            </p:cond>
                                          </p:stCondLst>
                                          <p:endCondLst>
                                            <p:cond evt="onStopAudio" delay="0">
                                              <p:tgtEl>
                                                <p:sldTgt/>
                                              </p:tgtEl>
                                            </p:cond>
                                          </p:endCondLst>
                                        </p:cTn>
                                        <p:tgtEl>
                                          <p:sndTgt r:embed="rId3" name="Crissement de frein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build="p"/>
      <p:bldP spid="53254" grpId="0" animBg="1"/>
      <p:bldP spid="53257" grpId="0" animBg="1"/>
      <p:bldP spid="53261" grpId="0" animBg="1"/>
      <p:bldP spid="53265" grpId="0" animBg="1"/>
      <p:bldP spid="53269" grpId="0" animBg="1"/>
      <p:bldP spid="53273" grpId="0" animBg="1"/>
      <p:bldP spid="53277" grpId="0" animBg="1"/>
      <p:bldP spid="53281" grpId="0" animBg="1"/>
      <p:bldP spid="53284" grpId="0" animBg="1"/>
      <p:bldP spid="5329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106363" y="188913"/>
            <a:ext cx="9218612" cy="519112"/>
          </a:xfrm>
          <a:prstGeom prst="rect">
            <a:avLst/>
          </a:prstGeom>
          <a:noFill/>
          <a:ln w="9525">
            <a:noFill/>
            <a:miter lim="800000"/>
            <a:headEnd/>
            <a:tailEnd/>
          </a:ln>
        </p:spPr>
        <p:txBody>
          <a:bodyPr>
            <a:spAutoFit/>
          </a:bodyPr>
          <a:lstStyle/>
          <a:p>
            <a:pPr marL="342900" indent="-342900"/>
            <a:r>
              <a:rPr lang="fr-FR" sz="2800" b="1" u="sng" dirty="0" smtClean="0">
                <a:solidFill>
                  <a:srgbClr val="0000FF"/>
                </a:solidFill>
                <a:latin typeface="Calibri" pitchFamily="34" charset="0"/>
                <a:cs typeface="Calibri" pitchFamily="34" charset="0"/>
              </a:rPr>
              <a:t>b- </a:t>
            </a:r>
            <a:r>
              <a:rPr lang="fr-FR" sz="2800" b="1" u="sng" dirty="0">
                <a:solidFill>
                  <a:srgbClr val="0000FF"/>
                </a:solidFill>
                <a:latin typeface="Calibri" pitchFamily="34" charset="0"/>
                <a:cs typeface="Calibri" pitchFamily="34" charset="0"/>
              </a:rPr>
              <a:t>Règle de </a:t>
            </a:r>
            <a:r>
              <a:rPr lang="fr-FR" sz="2800" b="1" u="sng" dirty="0" err="1">
                <a:solidFill>
                  <a:srgbClr val="0000FF"/>
                </a:solidFill>
                <a:latin typeface="Calibri" pitchFamily="34" charset="0"/>
                <a:cs typeface="Calibri" pitchFamily="34" charset="0"/>
              </a:rPr>
              <a:t>Klechkowski</a:t>
            </a:r>
            <a:endParaRPr lang="fr-FR" sz="2800" b="1" u="sng" dirty="0">
              <a:solidFill>
                <a:srgbClr val="0000FF"/>
              </a:solidFill>
              <a:latin typeface="Calibri" pitchFamily="34" charset="0"/>
              <a:cs typeface="Calibri" pitchFamily="34" charset="0"/>
            </a:endParaRPr>
          </a:p>
        </p:txBody>
      </p:sp>
      <p:sp>
        <p:nvSpPr>
          <p:cNvPr id="43013" name="Text Box 5"/>
          <p:cNvSpPr txBox="1">
            <a:spLocks noChangeArrowheads="1"/>
          </p:cNvSpPr>
          <p:nvPr/>
        </p:nvSpPr>
        <p:spPr bwMode="auto">
          <a:xfrm>
            <a:off x="-684213" y="765175"/>
            <a:ext cx="9677401" cy="1006475"/>
          </a:xfrm>
          <a:prstGeom prst="rect">
            <a:avLst/>
          </a:prstGeom>
          <a:noFill/>
          <a:ln w="9525">
            <a:noFill/>
            <a:miter lim="800000"/>
            <a:headEnd/>
            <a:tailEnd/>
          </a:ln>
        </p:spPr>
        <p:txBody>
          <a:bodyPr>
            <a:spAutoFit/>
          </a:bodyPr>
          <a:lstStyle/>
          <a:p>
            <a:pPr lvl="2" algn="just" eaLnBrk="0" hangingPunct="0"/>
            <a:r>
              <a:rPr lang="fr-FR" sz="2800" b="1">
                <a:latin typeface="Calibri" pitchFamily="34" charset="0"/>
                <a:cs typeface="Calibri" pitchFamily="34" charset="0"/>
              </a:rPr>
              <a:t>- L'ordre de remplissage orbitales atomiques se fait par valeurs croissantes du couple (n + </a:t>
            </a:r>
            <a:r>
              <a:rPr lang="fr-FR" sz="3200" b="1">
                <a:latin typeface="Calibri" pitchFamily="34" charset="0"/>
                <a:cs typeface="Calibri" pitchFamily="34" charset="0"/>
              </a:rPr>
              <a:t>ℓ</a:t>
            </a:r>
            <a:r>
              <a:rPr lang="fr-FR" sz="2800" b="1">
                <a:latin typeface="Calibri" pitchFamily="34" charset="0"/>
                <a:cs typeface="Calibri" pitchFamily="34" charset="0"/>
              </a:rPr>
              <a:t>).</a:t>
            </a:r>
            <a:r>
              <a:rPr lang="fr-FR" sz="2400" b="1">
                <a:solidFill>
                  <a:srgbClr val="0000FF"/>
                </a:solidFill>
                <a:latin typeface="Calibri" pitchFamily="34" charset="0"/>
                <a:cs typeface="Calibri" pitchFamily="34" charset="0"/>
              </a:rPr>
              <a:t> </a:t>
            </a:r>
            <a:endParaRPr lang="fr-FR" sz="2400">
              <a:latin typeface="Calibri" pitchFamily="34" charset="0"/>
              <a:cs typeface="Calibri" pitchFamily="34" charset="0"/>
            </a:endParaRPr>
          </a:p>
        </p:txBody>
      </p:sp>
      <p:sp>
        <p:nvSpPr>
          <p:cNvPr id="43014" name="Text Box 6"/>
          <p:cNvSpPr txBox="1">
            <a:spLocks noChangeArrowheads="1"/>
          </p:cNvSpPr>
          <p:nvPr/>
        </p:nvSpPr>
        <p:spPr bwMode="auto">
          <a:xfrm>
            <a:off x="-762000" y="1700213"/>
            <a:ext cx="9296400" cy="1446212"/>
          </a:xfrm>
          <a:prstGeom prst="rect">
            <a:avLst/>
          </a:prstGeom>
          <a:noFill/>
          <a:ln w="9525">
            <a:noFill/>
            <a:miter lim="800000"/>
            <a:headEnd/>
            <a:tailEnd/>
          </a:ln>
        </p:spPr>
        <p:txBody>
          <a:bodyPr>
            <a:spAutoFit/>
          </a:bodyPr>
          <a:lstStyle/>
          <a:p>
            <a:pPr lvl="2" eaLnBrk="0" hangingPunct="0"/>
            <a:r>
              <a:rPr lang="fr-FR" sz="2800" b="1">
                <a:latin typeface="Calibri" pitchFamily="34" charset="0"/>
                <a:cs typeface="Calibri" pitchFamily="34" charset="0"/>
              </a:rPr>
              <a:t>- Si deux ou plusieurs orbitales atomiques ont la même valeur de (n + </a:t>
            </a:r>
            <a:r>
              <a:rPr lang="fr-FR" sz="3200" b="1">
                <a:latin typeface="Calibri" pitchFamily="34" charset="0"/>
                <a:cs typeface="Calibri" pitchFamily="34" charset="0"/>
              </a:rPr>
              <a:t>ℓ</a:t>
            </a:r>
            <a:r>
              <a:rPr lang="fr-FR" sz="2800" b="1">
                <a:latin typeface="Calibri" pitchFamily="34" charset="0"/>
                <a:cs typeface="Calibri" pitchFamily="34" charset="0"/>
              </a:rPr>
              <a:t>), ils seront classés par ordre de n croissant.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Effect transition="in" filter="checkerboard(across)">
                                      <p:cBhvr>
                                        <p:cTn id="7" dur="500"/>
                                        <p:tgtEl>
                                          <p:spTgt spid="430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43013">
                                            <p:txEl>
                                              <p:pRg st="0" end="0"/>
                                            </p:txEl>
                                          </p:spTgt>
                                        </p:tgtEl>
                                        <p:attrNameLst>
                                          <p:attrName>style.visibility</p:attrName>
                                        </p:attrNameLst>
                                      </p:cBhvr>
                                      <p:to>
                                        <p:strVal val="visible"/>
                                      </p:to>
                                    </p:set>
                                    <p:anim calcmode="lin" valueType="num">
                                      <p:cBhvr additive="base">
                                        <p:cTn id="12" dur="500" fill="hold"/>
                                        <p:tgtEl>
                                          <p:spTgt spid="4301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4301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rissement de freins.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3014">
                                            <p:txEl>
                                              <p:pRg st="0" end="0"/>
                                            </p:txEl>
                                          </p:spTgt>
                                        </p:tgtEl>
                                        <p:attrNameLst>
                                          <p:attrName>style.visibility</p:attrName>
                                        </p:attrNameLst>
                                      </p:cBhvr>
                                      <p:to>
                                        <p:strVal val="visible"/>
                                      </p:to>
                                    </p:set>
                                    <p:anim calcmode="lin" valueType="num">
                                      <p:cBhvr additive="base">
                                        <p:cTn id="18" dur="500" fill="hold"/>
                                        <p:tgtEl>
                                          <p:spTgt spid="43014">
                                            <p:txEl>
                                              <p:pRg st="0" end="0"/>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4301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Crissement de frein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build="p"/>
      <p:bldP spid="43013" grpId="0" build="p" autoUpdateAnimBg="0"/>
      <p:bldP spid="4301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himie">
            <a:hlinkClick r:id="rId2"/>
          </p:cNvPr>
          <p:cNvPicPr>
            <a:picLocks noChangeAspect="1" noChangeArrowheads="1"/>
          </p:cNvPicPr>
          <p:nvPr/>
        </p:nvPicPr>
        <p:blipFill>
          <a:blip r:embed="rId3" cstate="print"/>
          <a:srcRect/>
          <a:stretch>
            <a:fillRect/>
          </a:stretch>
        </p:blipFill>
        <p:spPr bwMode="auto">
          <a:xfrm>
            <a:off x="1187450" y="476250"/>
            <a:ext cx="6264275" cy="6105525"/>
          </a:xfrm>
          <a:prstGeom prst="rect">
            <a:avLst/>
          </a:prstGeom>
          <a:noFill/>
          <a:ln w="9525">
            <a:noFill/>
            <a:miter lim="800000"/>
            <a:headEnd/>
            <a:tailEnd/>
          </a:ln>
        </p:spPr>
      </p:pic>
      <p:sp>
        <p:nvSpPr>
          <p:cNvPr id="29699" name="Rectangle 4"/>
          <p:cNvSpPr>
            <a:spLocks noChangeArrowheads="1"/>
          </p:cNvSpPr>
          <p:nvPr/>
        </p:nvSpPr>
        <p:spPr bwMode="auto">
          <a:xfrm>
            <a:off x="1835150" y="476250"/>
            <a:ext cx="404813" cy="585788"/>
          </a:xfrm>
          <a:prstGeom prst="rect">
            <a:avLst/>
          </a:prstGeom>
          <a:noFill/>
          <a:ln w="9525">
            <a:noFill/>
            <a:miter lim="800000"/>
            <a:headEnd/>
            <a:tailEnd/>
          </a:ln>
        </p:spPr>
        <p:txBody>
          <a:bodyPr wrap="none">
            <a:spAutoFit/>
          </a:bodyPr>
          <a:lstStyle/>
          <a:p>
            <a:r>
              <a:rPr lang="fr-FR" sz="3200" b="1">
                <a:latin typeface="Calibri" pitchFamily="34" charset="0"/>
                <a:cs typeface="Calibri" pitchFamily="34" charset="0"/>
              </a:rPr>
              <a:t>n</a:t>
            </a:r>
            <a:endParaRPr lang="fr-FR" sz="3200"/>
          </a:p>
        </p:txBody>
      </p:sp>
      <p:sp>
        <p:nvSpPr>
          <p:cNvPr id="29700" name="Rectangle 5"/>
          <p:cNvSpPr>
            <a:spLocks noChangeArrowheads="1"/>
          </p:cNvSpPr>
          <p:nvPr/>
        </p:nvSpPr>
        <p:spPr bwMode="auto">
          <a:xfrm>
            <a:off x="6732588" y="5300663"/>
            <a:ext cx="400050" cy="585787"/>
          </a:xfrm>
          <a:prstGeom prst="rect">
            <a:avLst/>
          </a:prstGeom>
          <a:noFill/>
          <a:ln w="9525">
            <a:noFill/>
            <a:miter lim="800000"/>
            <a:headEnd/>
            <a:tailEnd/>
          </a:ln>
        </p:spPr>
        <p:txBody>
          <a:bodyPr wrap="none">
            <a:spAutoFit/>
          </a:bodyPr>
          <a:lstStyle/>
          <a:p>
            <a:r>
              <a:rPr lang="fr-FR" sz="3200" b="1">
                <a:latin typeface="Calibri" pitchFamily="34" charset="0"/>
                <a:cs typeface="Calibri" pitchFamily="34" charset="0"/>
              </a:rPr>
              <a:t>ℓ</a:t>
            </a:r>
            <a:endParaRPr lang="fr-FR" sz="32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Rectangle 3"/>
          <p:cNvSpPr>
            <a:spLocks noChangeArrowheads="1"/>
          </p:cNvSpPr>
          <p:nvPr/>
        </p:nvSpPr>
        <p:spPr bwMode="auto">
          <a:xfrm>
            <a:off x="457200" y="44451"/>
            <a:ext cx="8229600" cy="1152302"/>
          </a:xfrm>
          <a:prstGeom prst="rect">
            <a:avLst/>
          </a:prstGeom>
          <a:noFill/>
          <a:ln w="9525">
            <a:noFill/>
            <a:miter lim="800000"/>
            <a:headEnd/>
            <a:tailEnd/>
          </a:ln>
        </p:spPr>
        <p:txBody>
          <a:bodyPr/>
          <a:lstStyle/>
          <a:p>
            <a:pPr marL="342900" indent="-342900">
              <a:spcBef>
                <a:spcPct val="20000"/>
              </a:spcBef>
            </a:pPr>
            <a:r>
              <a:rPr lang="en-US" sz="2800" b="1" dirty="0">
                <a:solidFill>
                  <a:srgbClr val="FF0000"/>
                </a:solidFill>
                <a:cs typeface="Times New Roman" pitchFamily="18" charset="0"/>
              </a:rPr>
              <a:t>Exemple1 :</a:t>
            </a:r>
            <a:r>
              <a:rPr lang="en-US" sz="2800" b="1" dirty="0">
                <a:cs typeface="Times New Roman" pitchFamily="18" charset="0"/>
              </a:rPr>
              <a:t> configuration </a:t>
            </a:r>
            <a:r>
              <a:rPr lang="en-US" sz="2800" b="1" dirty="0" err="1">
                <a:cs typeface="Times New Roman" pitchFamily="18" charset="0"/>
              </a:rPr>
              <a:t>électronique</a:t>
            </a:r>
            <a:r>
              <a:rPr lang="en-US" sz="2800" b="1" dirty="0">
                <a:cs typeface="Times New Roman" pitchFamily="18" charset="0"/>
              </a:rPr>
              <a:t> des 5 premiers </a:t>
            </a:r>
            <a:r>
              <a:rPr lang="en-US" sz="2800" b="1" dirty="0" err="1">
                <a:cs typeface="Times New Roman" pitchFamily="18" charset="0"/>
              </a:rPr>
              <a:t>éléments</a:t>
            </a:r>
            <a:r>
              <a:rPr lang="en-US" sz="2800" b="1" dirty="0">
                <a:cs typeface="Times New Roman" pitchFamily="18" charset="0"/>
              </a:rPr>
              <a:t> du tableau </a:t>
            </a:r>
            <a:r>
              <a:rPr lang="en-US" sz="2800" b="1" dirty="0" err="1">
                <a:cs typeface="Times New Roman" pitchFamily="18" charset="0"/>
              </a:rPr>
              <a:t>périodique</a:t>
            </a:r>
            <a:r>
              <a:rPr lang="en-US" sz="2800" b="1" dirty="0" smtClean="0">
                <a:cs typeface="Times New Roman" pitchFamily="18" charset="0"/>
              </a:rPr>
              <a:t>:</a:t>
            </a:r>
          </a:p>
          <a:p>
            <a:pPr marL="342900" indent="-342900">
              <a:spcBef>
                <a:spcPct val="20000"/>
              </a:spcBef>
            </a:pPr>
            <a:endParaRPr lang="en-US" sz="2800" b="1" dirty="0" smtClean="0">
              <a:latin typeface="Times New Roman" pitchFamily="18" charset="0"/>
              <a:cs typeface="Times New Roman" pitchFamily="18" charset="0"/>
            </a:endParaRPr>
          </a:p>
          <a:p>
            <a:pPr marL="342900" indent="-342900">
              <a:spcBef>
                <a:spcPct val="20000"/>
              </a:spcBef>
            </a:pPr>
            <a:endParaRPr lang="en-US" sz="2800" b="1" dirty="0" smtClean="0">
              <a:latin typeface="Times New Roman" pitchFamily="18" charset="0"/>
              <a:cs typeface="Times New Roman" pitchFamily="18" charset="0"/>
            </a:endParaRPr>
          </a:p>
          <a:p>
            <a:pPr marL="342900" indent="-342900">
              <a:spcBef>
                <a:spcPct val="20000"/>
              </a:spcBef>
            </a:pPr>
            <a:endParaRPr lang="en-US" sz="2800" b="1" dirty="0" smtClean="0">
              <a:latin typeface="Times New Roman" pitchFamily="18" charset="0"/>
              <a:cs typeface="Times New Roman" pitchFamily="18" charset="0"/>
            </a:endParaRPr>
          </a:p>
          <a:p>
            <a:pPr marL="342900" indent="-342900">
              <a:spcBef>
                <a:spcPct val="20000"/>
              </a:spcBef>
            </a:pPr>
            <a:endParaRPr lang="en-US" sz="2800" b="1" dirty="0" smtClean="0">
              <a:latin typeface="Times New Roman" pitchFamily="18" charset="0"/>
              <a:cs typeface="Times New Roman" pitchFamily="18" charset="0"/>
            </a:endParaRPr>
          </a:p>
          <a:p>
            <a:pPr marL="342900" indent="-342900">
              <a:spcBef>
                <a:spcPct val="20000"/>
              </a:spcBef>
            </a:pPr>
            <a:endParaRPr lang="en-US" sz="2800" b="1" dirty="0" smtClean="0">
              <a:latin typeface="Times New Roman" pitchFamily="18" charset="0"/>
              <a:cs typeface="Times New Roman" pitchFamily="18" charset="0"/>
            </a:endParaRPr>
          </a:p>
          <a:p>
            <a:pPr marL="342900" indent="-342900">
              <a:spcBef>
                <a:spcPct val="20000"/>
              </a:spcBef>
            </a:pPr>
            <a:endParaRPr lang="en-US" sz="2800" b="1" dirty="0">
              <a:latin typeface="Times New Roman" pitchFamily="18" charset="0"/>
              <a:cs typeface="Times New Roman" pitchFamily="18" charset="0"/>
            </a:endParaRPr>
          </a:p>
          <a:p>
            <a:pPr marL="342900" indent="-342900">
              <a:spcBef>
                <a:spcPct val="20000"/>
              </a:spcBef>
            </a:pPr>
            <a:endParaRPr lang="en-US" sz="2800"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899592" y="980728"/>
            <a:ext cx="3312368" cy="123915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899591" y="2204864"/>
            <a:ext cx="3244769" cy="115212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827584" y="3284984"/>
            <a:ext cx="4320480" cy="1192696"/>
          </a:xfrm>
          <a:prstGeom prst="rect">
            <a:avLst/>
          </a:prstGeom>
          <a:noFill/>
          <a:ln w="9525">
            <a:noFill/>
            <a:miter lim="800000"/>
            <a:headEnd/>
            <a:tailEnd/>
          </a:ln>
        </p:spPr>
      </p:pic>
      <p:pic>
        <p:nvPicPr>
          <p:cNvPr id="1031" name="Picture 7"/>
          <p:cNvPicPr>
            <a:picLocks noChangeAspect="1" noChangeArrowheads="1"/>
          </p:cNvPicPr>
          <p:nvPr/>
        </p:nvPicPr>
        <p:blipFill>
          <a:blip r:embed="rId5" cstate="print"/>
          <a:srcRect/>
          <a:stretch>
            <a:fillRect/>
          </a:stretch>
        </p:blipFill>
        <p:spPr bwMode="auto">
          <a:xfrm>
            <a:off x="827584" y="4437112"/>
            <a:ext cx="4461432" cy="1152128"/>
          </a:xfrm>
          <a:prstGeom prst="rect">
            <a:avLst/>
          </a:prstGeom>
          <a:noFill/>
          <a:ln w="9525">
            <a:noFill/>
            <a:miter lim="800000"/>
            <a:headEnd/>
            <a:tailEnd/>
          </a:ln>
        </p:spPr>
      </p:pic>
      <p:pic>
        <p:nvPicPr>
          <p:cNvPr id="1032" name="Picture 8"/>
          <p:cNvPicPr>
            <a:picLocks noChangeAspect="1" noChangeArrowheads="1"/>
          </p:cNvPicPr>
          <p:nvPr/>
        </p:nvPicPr>
        <p:blipFill>
          <a:blip r:embed="rId6" cstate="print"/>
          <a:srcRect/>
          <a:stretch>
            <a:fillRect/>
          </a:stretch>
        </p:blipFill>
        <p:spPr bwMode="auto">
          <a:xfrm>
            <a:off x="707122" y="5575549"/>
            <a:ext cx="6745198" cy="1282451"/>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checkerboard(across)">
                                      <p:cBhvr>
                                        <p:cTn id="7" dur="500"/>
                                        <p:tgtEl>
                                          <p:spTgt spid="604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7544" y="1412776"/>
            <a:ext cx="4177102" cy="1368152"/>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004048" y="-1"/>
            <a:ext cx="3168352" cy="3809279"/>
          </a:xfrm>
          <a:prstGeom prst="rect">
            <a:avLst/>
          </a:prstGeom>
          <a:noFill/>
          <a:ln w="9525">
            <a:noFill/>
            <a:miter lim="800000"/>
            <a:headEnd/>
            <a:tailEnd/>
          </a:ln>
        </p:spPr>
      </p:pic>
      <p:sp>
        <p:nvSpPr>
          <p:cNvPr id="7" name="Rectangle 6"/>
          <p:cNvSpPr/>
          <p:nvPr/>
        </p:nvSpPr>
        <p:spPr>
          <a:xfrm>
            <a:off x="0" y="4005064"/>
            <a:ext cx="9144000" cy="2677656"/>
          </a:xfrm>
          <a:prstGeom prst="rect">
            <a:avLst/>
          </a:prstGeom>
        </p:spPr>
        <p:txBody>
          <a:bodyPr wrap="square">
            <a:spAutoFit/>
          </a:bodyPr>
          <a:lstStyle/>
          <a:p>
            <a:pPr marL="342900" indent="-342900" algn="just"/>
            <a:r>
              <a:rPr lang="fr-FR" sz="2800" u="sng" dirty="0" smtClean="0">
                <a:solidFill>
                  <a:srgbClr val="0000FF"/>
                </a:solidFill>
                <a:latin typeface="Calibri" pitchFamily="34" charset="0"/>
                <a:cs typeface="Calibri" pitchFamily="34" charset="0"/>
              </a:rPr>
              <a:t>c- Règle de </a:t>
            </a:r>
            <a:r>
              <a:rPr lang="fr-FR" sz="2800" u="sng" dirty="0" err="1" smtClean="0">
                <a:solidFill>
                  <a:srgbClr val="0000FF"/>
                </a:solidFill>
                <a:latin typeface="Calibri" pitchFamily="34" charset="0"/>
                <a:cs typeface="Calibri" pitchFamily="34" charset="0"/>
              </a:rPr>
              <a:t>Hund</a:t>
            </a:r>
            <a:endParaRPr lang="fr-FR" sz="2800" u="sng" dirty="0" smtClean="0">
              <a:solidFill>
                <a:srgbClr val="0000FF"/>
              </a:solidFill>
              <a:latin typeface="Calibri" pitchFamily="34" charset="0"/>
              <a:cs typeface="Calibri" pitchFamily="34" charset="0"/>
            </a:endParaRPr>
          </a:p>
          <a:p>
            <a:pPr marL="342900" indent="-342900" algn="just"/>
            <a:r>
              <a:rPr lang="fr-FR" sz="2800" dirty="0" smtClean="0">
                <a:latin typeface="Calibri" pitchFamily="34" charset="0"/>
                <a:cs typeface="Calibri" pitchFamily="34" charset="0"/>
              </a:rPr>
              <a:t>Quand un niveau d’énergie est dégénéré et que le nombre d’électrons n’est pas suffisant pour saturer ce niveau, l’état de plus basse énergie est obtenu en utilisant le maximum d’orbitales atomiques, les spins des électrons non appariés étant parallèles.</a:t>
            </a:r>
            <a:endParaRPr lang="fr-FR" sz="28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332656"/>
            <a:ext cx="7589129" cy="584775"/>
          </a:xfrm>
          <a:prstGeom prst="rect">
            <a:avLst/>
          </a:prstGeom>
        </p:spPr>
        <p:txBody>
          <a:bodyPr wrap="none">
            <a:spAutoFit/>
          </a:bodyPr>
          <a:lstStyle/>
          <a:p>
            <a:pPr eaLnBrk="0" hangingPunct="0">
              <a:spcBef>
                <a:spcPct val="50000"/>
              </a:spcBef>
              <a:defRPr/>
            </a:pPr>
            <a:r>
              <a:rPr lang="fr-FR" sz="3200" dirty="0" smtClean="0">
                <a:effectLst>
                  <a:outerShdw blurRad="38100" dist="38100" dir="2700000" algn="tl">
                    <a:srgbClr val="C0C0C0"/>
                  </a:outerShdw>
                </a:effectLst>
                <a:latin typeface="Calibri" pitchFamily="34" charset="0"/>
                <a:cs typeface="Calibri" pitchFamily="34" charset="0"/>
              </a:rPr>
              <a:t>Ainsi pour 2 électrons d’une </a:t>
            </a:r>
            <a:r>
              <a:rPr lang="fr-FR" sz="3200" dirty="0" smtClean="0">
                <a:effectLst>
                  <a:outerShdw blurRad="38100" dist="38100" dir="2700000" algn="tl">
                    <a:srgbClr val="C0C0C0"/>
                  </a:outerShdw>
                </a:effectLst>
                <a:latin typeface="Calibri" pitchFamily="34" charset="0"/>
                <a:cs typeface="Calibri" pitchFamily="34" charset="0"/>
              </a:rPr>
              <a:t>sous couche  </a:t>
            </a:r>
            <a:r>
              <a:rPr lang="fr-FR" sz="3200" dirty="0" smtClean="0">
                <a:effectLst>
                  <a:outerShdw blurRad="38100" dist="38100" dir="2700000" algn="tl">
                    <a:srgbClr val="C0C0C0"/>
                  </a:outerShdw>
                </a:effectLst>
                <a:latin typeface="Calibri" pitchFamily="34" charset="0"/>
                <a:cs typeface="Calibri" pitchFamily="34" charset="0"/>
              </a:rPr>
              <a:t>p :</a:t>
            </a:r>
            <a:endParaRPr lang="fr-FR" sz="3200" dirty="0">
              <a:effectLst>
                <a:outerShdw blurRad="38100" dist="38100" dir="2700000" algn="tl">
                  <a:srgbClr val="C0C0C0"/>
                </a:outerShdw>
              </a:effectLst>
              <a:latin typeface="Calibri" pitchFamily="34" charset="0"/>
              <a:cs typeface="Calibri" pitchFamily="34" charset="0"/>
            </a:endParaRPr>
          </a:p>
        </p:txBody>
      </p:sp>
      <p:sp>
        <p:nvSpPr>
          <p:cNvPr id="6" name="Text Box 73"/>
          <p:cNvSpPr txBox="1">
            <a:spLocks noChangeArrowheads="1"/>
          </p:cNvSpPr>
          <p:nvPr/>
        </p:nvSpPr>
        <p:spPr bwMode="auto">
          <a:xfrm>
            <a:off x="611560" y="2996952"/>
            <a:ext cx="5760640" cy="584775"/>
          </a:xfrm>
          <a:prstGeom prst="rect">
            <a:avLst/>
          </a:prstGeom>
          <a:noFill/>
          <a:ln w="9525">
            <a:noFill/>
            <a:miter lim="800000"/>
            <a:headEnd/>
            <a:tailEnd/>
          </a:ln>
          <a:effectLst/>
        </p:spPr>
        <p:txBody>
          <a:bodyPr wrap="square">
            <a:spAutoFit/>
          </a:bodyPr>
          <a:lstStyle/>
          <a:p>
            <a:pPr eaLnBrk="0" hangingPunct="0">
              <a:spcBef>
                <a:spcPct val="50000"/>
              </a:spcBef>
              <a:defRPr/>
            </a:pPr>
            <a:r>
              <a:rPr lang="fr-FR" sz="3200" dirty="0">
                <a:effectLst>
                  <a:outerShdw blurRad="38100" dist="38100" dir="2700000" algn="tl">
                    <a:srgbClr val="C0C0C0"/>
                  </a:outerShdw>
                </a:effectLst>
                <a:latin typeface="Calibri" pitchFamily="34" charset="0"/>
                <a:cs typeface="Calibri" pitchFamily="34" charset="0"/>
              </a:rPr>
              <a:t>De même pour 3 électrons :</a:t>
            </a:r>
          </a:p>
        </p:txBody>
      </p:sp>
      <p:pic>
        <p:nvPicPr>
          <p:cNvPr id="3075" name="Picture 3"/>
          <p:cNvPicPr>
            <a:picLocks noChangeAspect="1" noChangeArrowheads="1"/>
          </p:cNvPicPr>
          <p:nvPr/>
        </p:nvPicPr>
        <p:blipFill>
          <a:blip r:embed="rId2" cstate="print"/>
          <a:srcRect/>
          <a:stretch>
            <a:fillRect/>
          </a:stretch>
        </p:blipFill>
        <p:spPr bwMode="auto">
          <a:xfrm>
            <a:off x="5436096" y="3717032"/>
            <a:ext cx="2880320" cy="1478667"/>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5098754" y="1124745"/>
            <a:ext cx="3369505" cy="151216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6326</TotalTime>
  <Words>784</Words>
  <Application>Microsoft Office PowerPoint</Application>
  <PresentationFormat>Affichage à l'écran (4:3)</PresentationFormat>
  <Paragraphs>97</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Windows User</dc:creator>
  <cp:lastModifiedBy>Windows User</cp:lastModifiedBy>
  <cp:revision>8</cp:revision>
  <dcterms:created xsi:type="dcterms:W3CDTF">2020-04-08T18:04:40Z</dcterms:created>
  <dcterms:modified xsi:type="dcterms:W3CDTF">2020-04-13T13:33:12Z</dcterms:modified>
</cp:coreProperties>
</file>